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64" r:id="rId3"/>
    <p:sldId id="266" r:id="rId4"/>
    <p:sldId id="569" r:id="rId5"/>
    <p:sldId id="635" r:id="rId6"/>
    <p:sldId id="660" r:id="rId7"/>
    <p:sldId id="663" r:id="rId8"/>
    <p:sldId id="640" r:id="rId9"/>
    <p:sldId id="641" r:id="rId10"/>
    <p:sldId id="632" r:id="rId11"/>
    <p:sldId id="643" r:id="rId12"/>
    <p:sldId id="645" r:id="rId13"/>
    <p:sldId id="665" r:id="rId14"/>
    <p:sldId id="666" r:id="rId15"/>
    <p:sldId id="668" r:id="rId16"/>
    <p:sldId id="664" r:id="rId17"/>
    <p:sldId id="6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3300"/>
    <a:srgbClr val="3333FF"/>
    <a:srgbClr val="CCECFF"/>
    <a:srgbClr val="FFCCCC"/>
    <a:srgbClr val="9FF9A1"/>
    <a:srgbClr val="FF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0" autoAdjust="0"/>
    <p:restoredTop sz="96055" autoAdjust="0"/>
  </p:normalViewPr>
  <p:slideViewPr>
    <p:cSldViewPr>
      <p:cViewPr varScale="1">
        <p:scale>
          <a:sx n="104" d="100"/>
          <a:sy n="104" d="100"/>
        </p:scale>
        <p:origin x="-318" y="-96"/>
      </p:cViewPr>
      <p:guideLst>
        <p:guide orient="horz" pos="2160"/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9832A49-D929-4F1C-BC32-EBF05171F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FF83D8C-84ED-45BA-9827-056694D54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3CD0E-B203-437C-8FED-F89197F1724E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2D5F9-2901-4983-9EA2-58ECF2DA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AD26-15D1-4CD0-93AA-81ED46DB1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388F8-8959-46FF-953D-E2D01EE57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CACB7-1188-4975-9692-A6D56A466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F8417-6F42-4A60-806B-FC2281A70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22B99-DED1-43B8-BC63-8E8B173FA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7BE5D-28B9-42BC-9DE7-06E7BD36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7A89-A096-4324-8828-3AB08A7C2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FE28-007C-44D5-89B3-AF2E86D36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E4238-AAE9-4AC7-8E64-F6E92689F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2E5C1-B04B-4D62-96B6-9D1AC1D37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BF4E9245-F279-42C5-A077-EE933AD2D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392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63" y="6553200"/>
            <a:ext cx="913923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6553200"/>
            <a:ext cx="161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Holt Algebra 1</a:t>
            </a:r>
            <a:endParaRPr lang="en-US" sz="800" b="1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52400" y="177800"/>
            <a:ext cx="862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3200" b="1">
                <a:latin typeface="Arial Black" pitchFamily="34" charset="0"/>
              </a:rPr>
              <a:t>3-5</a:t>
            </a:r>
            <a:endParaRPr lang="en-US" sz="800">
              <a:latin typeface="Arial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143000" y="95250"/>
            <a:ext cx="7543800" cy="81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defRPr/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Solving Inequalities with </a:t>
            </a:r>
          </a:p>
          <a:p>
            <a:pPr>
              <a:lnSpc>
                <a:spcPct val="85000"/>
              </a:lnSpc>
              <a:spcBef>
                <a:spcPct val="0"/>
              </a:spcBef>
              <a:defRPr/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Variables on Both Sides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6"/>
          <p:cNvGrpSpPr>
            <a:grpSpLocks/>
          </p:cNvGrpSpPr>
          <p:nvPr/>
        </p:nvGrpSpPr>
        <p:grpSpPr bwMode="auto">
          <a:xfrm>
            <a:off x="0" y="9525"/>
            <a:ext cx="9144000" cy="6843713"/>
            <a:chOff x="0" y="-5"/>
            <a:chExt cx="5760" cy="4327"/>
          </a:xfrm>
        </p:grpSpPr>
        <p:pic>
          <p:nvPicPr>
            <p:cNvPr id="205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5" name="Text Box 3"/>
            <p:cNvSpPr txBox="1">
              <a:spLocks noChangeArrowheads="1"/>
            </p:cNvSpPr>
            <p:nvPr/>
          </p:nvSpPr>
          <p:spPr bwMode="auto">
            <a:xfrm>
              <a:off x="228" y="86"/>
              <a:ext cx="543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200" b="1">
                  <a:latin typeface="Arial Black" pitchFamily="34" charset="0"/>
                </a:rPr>
                <a:t>3-5</a:t>
              </a:r>
              <a:endParaRPr lang="en-US" sz="800">
                <a:latin typeface="Arial" charset="0"/>
              </a:endParaRPr>
            </a:p>
          </p:txBody>
        </p:sp>
        <p:sp>
          <p:nvSpPr>
            <p:cNvPr id="2056" name="Text Box 4"/>
            <p:cNvSpPr txBox="1">
              <a:spLocks noChangeArrowheads="1"/>
            </p:cNvSpPr>
            <p:nvPr/>
          </p:nvSpPr>
          <p:spPr bwMode="auto">
            <a:xfrm>
              <a:off x="910" y="-5"/>
              <a:ext cx="470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lnSpc>
                  <a:spcPct val="85000"/>
                </a:lnSpc>
                <a:spcBef>
                  <a:spcPct val="30000"/>
                </a:spcBef>
              </a:pPr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Solving Inequalities with Variables on Both Sides</a:t>
              </a:r>
            </a:p>
          </p:txBody>
        </p:sp>
        <p:sp>
          <p:nvSpPr>
            <p:cNvPr id="2057" name="Text Box 8"/>
            <p:cNvSpPr txBox="1">
              <a:spLocks noChangeArrowheads="1"/>
            </p:cNvSpPr>
            <p:nvPr/>
          </p:nvSpPr>
          <p:spPr bwMode="auto">
            <a:xfrm>
              <a:off x="0" y="4128"/>
              <a:ext cx="124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Holt Algebra 1</a:t>
              </a:r>
            </a:p>
          </p:txBody>
        </p:sp>
      </p:grpSp>
      <p:sp>
        <p:nvSpPr>
          <p:cNvPr id="19489" name="Text Box 3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657600" y="236855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19491" name="Text Box 3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3074988"/>
            <a:ext cx="403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19493" name="Text Box 3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1888" y="3722688"/>
            <a:ext cx="403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62"/>
          <p:cNvSpPr txBox="1">
            <a:spLocks noChangeArrowheads="1"/>
          </p:cNvSpPr>
          <p:nvPr/>
        </p:nvSpPr>
        <p:spPr bwMode="auto">
          <a:xfrm>
            <a:off x="0" y="990600"/>
            <a:ext cx="9144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6699"/>
                </a:solidFill>
                <a:latin typeface="Arial Black" pitchFamily="34" charset="0"/>
              </a:rPr>
              <a:t>Example 1B: Solving Inequalities with Variables on Both Sides</a:t>
            </a:r>
          </a:p>
        </p:txBody>
      </p:sp>
      <p:sp>
        <p:nvSpPr>
          <p:cNvPr id="7179" name="Text Box 63"/>
          <p:cNvSpPr txBox="1">
            <a:spLocks noChangeArrowheads="1"/>
          </p:cNvSpPr>
          <p:nvPr/>
        </p:nvSpPr>
        <p:spPr bwMode="auto">
          <a:xfrm>
            <a:off x="304800" y="1752600"/>
            <a:ext cx="7870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Solve the inequality and graph the solutions.</a:t>
            </a:r>
          </a:p>
        </p:txBody>
      </p:sp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09800"/>
            <a:ext cx="5829300" cy="8001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6699"/>
                </a:solidFill>
                <a:latin typeface="Arial Black" pitchFamily="34" charset="0"/>
              </a:rPr>
              <a:t>Example 3B: Simplify Each Side Before Solving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689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Solve the inequality and graph the solution.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2819400" y="2209800"/>
            <a:ext cx="3017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0.9</a:t>
            </a:r>
            <a:r>
              <a:rPr lang="en-US" b="1" i="1" dirty="0"/>
              <a:t>y </a:t>
            </a:r>
            <a:r>
              <a:rPr lang="en-US" b="1" dirty="0"/>
              <a:t>≥ 0.4</a:t>
            </a:r>
            <a:r>
              <a:rPr lang="en-US" b="1" i="1" dirty="0"/>
              <a:t>y</a:t>
            </a:r>
            <a:r>
              <a:rPr lang="en-US" b="1" dirty="0"/>
              <a:t> – 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FF33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359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Solve the inequality and graph the solutions.</a:t>
            </a:r>
          </a:p>
        </p:txBody>
      </p:sp>
      <p:pic>
        <p:nvPicPr>
          <p:cNvPr id="12315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0"/>
            <a:ext cx="5057775" cy="5905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4038600" cy="1390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000500" cy="1524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200"/>
            <a:ext cx="5081587" cy="111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43000"/>
            <a:ext cx="4398241" cy="1447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HW p. 200 #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37-44, 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	               				    50-54 even 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6019800" cy="681589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auto">
          <a:xfrm>
            <a:off x="381000" y="2514600"/>
            <a:ext cx="8229600" cy="1066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800"/>
              <a:t>Solve inequalities that contain variable terms on both sides.</a:t>
            </a:r>
          </a:p>
          <a:p>
            <a:pPr>
              <a:spcBef>
                <a:spcPct val="20000"/>
              </a:spcBef>
            </a:pPr>
            <a:endParaRPr lang="en-US" altLang="en-US" sz="2800"/>
          </a:p>
        </p:txBody>
      </p:sp>
      <p:sp>
        <p:nvSpPr>
          <p:cNvPr id="4099" name="Rectangle 1055"/>
          <p:cNvSpPr>
            <a:spLocks noChangeArrowheads="1"/>
          </p:cNvSpPr>
          <p:nvPr/>
        </p:nvSpPr>
        <p:spPr bwMode="auto">
          <a:xfrm>
            <a:off x="0" y="1752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sz="3600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762000" y="1371600"/>
            <a:ext cx="78644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Use the properties of inequality to </a:t>
            </a:r>
            <a:r>
              <a:rPr lang="en-US">
                <a:latin typeface="Arial" charset="0"/>
              </a:rPr>
              <a:t>“</a:t>
            </a:r>
            <a:r>
              <a:rPr lang="en-US"/>
              <a:t>collect</a:t>
            </a:r>
            <a:r>
              <a:rPr lang="en-US">
                <a:latin typeface="Arial" charset="0"/>
              </a:rPr>
              <a:t>”</a:t>
            </a:r>
            <a:r>
              <a:rPr lang="en-US"/>
              <a:t> all the variable terms on one side and all the constant terms on the other side. 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838200" y="3048000"/>
            <a:ext cx="7864475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Variables are the VIP’s take care of them 1</a:t>
            </a:r>
            <a:r>
              <a:rPr lang="en-US" baseline="30000"/>
              <a:t>st</a:t>
            </a:r>
            <a:r>
              <a:rPr lang="en-US"/>
              <a:t> then move to the remaining terms.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838200" y="4343400"/>
            <a:ext cx="7864475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Make the larger variable pull the smaller variable to its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99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7870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Solve the inequality and graph the solutions.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solidFill>
                  <a:srgbClr val="FF33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1b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822325" y="2012950"/>
            <a:ext cx="2924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  <a:r>
              <a:rPr lang="en-US" b="1" i="1"/>
              <a:t>t + </a:t>
            </a:r>
            <a:r>
              <a:rPr lang="en-US" b="1"/>
              <a:t>1 &lt; –2</a:t>
            </a:r>
            <a:r>
              <a:rPr lang="en-US" b="1" i="1"/>
              <a:t>t </a:t>
            </a:r>
            <a:r>
              <a:rPr lang="en-US" b="1"/>
              <a:t>– 6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57225" y="2513013"/>
            <a:ext cx="2990850" cy="1176337"/>
            <a:chOff x="414" y="1583"/>
            <a:chExt cx="1884" cy="741"/>
          </a:xfrm>
        </p:grpSpPr>
        <p:sp>
          <p:nvSpPr>
            <p:cNvPr id="8238" name="Text Box 7"/>
            <p:cNvSpPr txBox="1">
              <a:spLocks noChangeArrowheads="1"/>
            </p:cNvSpPr>
            <p:nvPr/>
          </p:nvSpPr>
          <p:spPr bwMode="auto">
            <a:xfrm>
              <a:off x="576" y="1583"/>
              <a:ext cx="172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  <a:r>
                <a:rPr lang="en-US" i="1"/>
                <a:t>t + </a:t>
              </a:r>
              <a:r>
                <a:rPr lang="en-US"/>
                <a:t>1 &lt; –2</a:t>
              </a:r>
              <a:r>
                <a:rPr lang="en-US" i="1"/>
                <a:t>t </a:t>
              </a:r>
              <a:r>
                <a:rPr lang="en-US"/>
                <a:t>– 6</a:t>
              </a:r>
            </a:p>
          </p:txBody>
        </p:sp>
        <p:sp>
          <p:nvSpPr>
            <p:cNvPr id="8239" name="Text Box 8"/>
            <p:cNvSpPr txBox="1">
              <a:spLocks noChangeArrowheads="1"/>
            </p:cNvSpPr>
            <p:nvPr/>
          </p:nvSpPr>
          <p:spPr bwMode="auto">
            <a:xfrm>
              <a:off x="414" y="1749"/>
              <a:ext cx="150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+2</a:t>
              </a:r>
              <a:r>
                <a:rPr lang="en-US" i="1">
                  <a:solidFill>
                    <a:srgbClr val="FF3300"/>
                  </a:solidFill>
                </a:rPr>
                <a:t>t          +</a:t>
              </a:r>
              <a:r>
                <a:rPr lang="en-US">
                  <a:solidFill>
                    <a:srgbClr val="FF3300"/>
                  </a:solidFill>
                </a:rPr>
                <a:t>2</a:t>
              </a:r>
              <a:r>
                <a:rPr lang="en-US" i="1">
                  <a:solidFill>
                    <a:srgbClr val="FF3300"/>
                  </a:solidFill>
                </a:rPr>
                <a:t>t</a:t>
              </a:r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8240" name="Line 9"/>
            <p:cNvSpPr>
              <a:spLocks noChangeShapeType="1"/>
            </p:cNvSpPr>
            <p:nvPr/>
          </p:nvSpPr>
          <p:spPr bwMode="auto">
            <a:xfrm>
              <a:off x="528" y="2016"/>
              <a:ext cx="3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41" name="Line 10"/>
            <p:cNvSpPr>
              <a:spLocks noChangeShapeType="1"/>
            </p:cNvSpPr>
            <p:nvPr/>
          </p:nvSpPr>
          <p:spPr bwMode="auto">
            <a:xfrm>
              <a:off x="1536" y="2016"/>
              <a:ext cx="3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42" name="Text Box 11"/>
            <p:cNvSpPr txBox="1">
              <a:spLocks noChangeArrowheads="1"/>
            </p:cNvSpPr>
            <p:nvPr/>
          </p:nvSpPr>
          <p:spPr bwMode="auto">
            <a:xfrm>
              <a:off x="614" y="2036"/>
              <a:ext cx="12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  <a:r>
                <a:rPr lang="en-US" i="1"/>
                <a:t>t + </a:t>
              </a:r>
              <a:r>
                <a:rPr lang="en-US"/>
                <a:t>1</a:t>
              </a:r>
              <a:r>
                <a:rPr lang="en-US" i="1"/>
                <a:t> &lt; </a:t>
              </a:r>
              <a:r>
                <a:rPr lang="en-US"/>
                <a:t>–6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03325" y="3579813"/>
            <a:ext cx="1782763" cy="871537"/>
            <a:chOff x="758" y="2255"/>
            <a:chExt cx="1123" cy="549"/>
          </a:xfrm>
        </p:grpSpPr>
        <p:sp>
          <p:nvSpPr>
            <p:cNvPr id="8234" name="Text Box 12"/>
            <p:cNvSpPr txBox="1">
              <a:spLocks noChangeArrowheads="1"/>
            </p:cNvSpPr>
            <p:nvPr/>
          </p:nvSpPr>
          <p:spPr bwMode="auto">
            <a:xfrm>
              <a:off x="912" y="2255"/>
              <a:ext cx="9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– 1</a:t>
              </a:r>
              <a:r>
                <a:rPr lang="en-US"/>
                <a:t> &lt; </a:t>
              </a:r>
              <a:r>
                <a:rPr lang="en-US">
                  <a:solidFill>
                    <a:srgbClr val="FF3300"/>
                  </a:solidFill>
                </a:rPr>
                <a:t>–1</a:t>
              </a:r>
            </a:p>
          </p:txBody>
        </p:sp>
        <p:sp>
          <p:nvSpPr>
            <p:cNvPr id="8235" name="Line 13"/>
            <p:cNvSpPr>
              <a:spLocks noChangeShapeType="1"/>
            </p:cNvSpPr>
            <p:nvPr/>
          </p:nvSpPr>
          <p:spPr bwMode="auto">
            <a:xfrm>
              <a:off x="960" y="2523"/>
              <a:ext cx="3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36" name="Line 14"/>
            <p:cNvSpPr>
              <a:spLocks noChangeShapeType="1"/>
            </p:cNvSpPr>
            <p:nvPr/>
          </p:nvSpPr>
          <p:spPr bwMode="auto">
            <a:xfrm>
              <a:off x="1515" y="2526"/>
              <a:ext cx="3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37" name="Text Box 15"/>
            <p:cNvSpPr txBox="1">
              <a:spLocks noChangeArrowheads="1"/>
            </p:cNvSpPr>
            <p:nvPr/>
          </p:nvSpPr>
          <p:spPr bwMode="auto">
            <a:xfrm>
              <a:off x="758" y="2516"/>
              <a:ext cx="11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  <a:r>
                <a:rPr lang="en-US" i="1"/>
                <a:t>t     &lt; </a:t>
              </a:r>
              <a:r>
                <a:rPr lang="en-US"/>
                <a:t>–7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654175" y="4375150"/>
            <a:ext cx="1393825" cy="1109663"/>
            <a:chOff x="998" y="2756"/>
            <a:chExt cx="878" cy="699"/>
          </a:xfrm>
        </p:grpSpPr>
        <p:sp>
          <p:nvSpPr>
            <p:cNvPr id="8229" name="Text Box 16"/>
            <p:cNvSpPr txBox="1">
              <a:spLocks noChangeArrowheads="1"/>
            </p:cNvSpPr>
            <p:nvPr/>
          </p:nvSpPr>
          <p:spPr bwMode="auto">
            <a:xfrm>
              <a:off x="1025" y="2756"/>
              <a:ext cx="85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  <a:r>
                <a:rPr lang="en-US" i="1"/>
                <a:t>t </a:t>
              </a:r>
              <a:r>
                <a:rPr lang="en-US"/>
                <a:t>&lt; –7</a:t>
              </a:r>
            </a:p>
          </p:txBody>
        </p:sp>
        <p:sp>
          <p:nvSpPr>
            <p:cNvPr id="8230" name="Text Box 17"/>
            <p:cNvSpPr txBox="1">
              <a:spLocks noChangeArrowheads="1"/>
            </p:cNvSpPr>
            <p:nvPr/>
          </p:nvSpPr>
          <p:spPr bwMode="auto">
            <a:xfrm>
              <a:off x="998" y="2976"/>
              <a:ext cx="83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7       7</a:t>
              </a:r>
            </a:p>
          </p:txBody>
        </p:sp>
        <p:sp>
          <p:nvSpPr>
            <p:cNvPr id="8231" name="Line 18"/>
            <p:cNvSpPr>
              <a:spLocks noChangeShapeType="1"/>
            </p:cNvSpPr>
            <p:nvPr/>
          </p:nvSpPr>
          <p:spPr bwMode="auto">
            <a:xfrm>
              <a:off x="1008" y="3015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32" name="Line 19"/>
            <p:cNvSpPr>
              <a:spLocks noChangeShapeType="1"/>
            </p:cNvSpPr>
            <p:nvPr/>
          </p:nvSpPr>
          <p:spPr bwMode="auto">
            <a:xfrm>
              <a:off x="1584" y="3015"/>
              <a:ext cx="28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33" name="Text Box 20"/>
            <p:cNvSpPr txBox="1">
              <a:spLocks noChangeArrowheads="1"/>
            </p:cNvSpPr>
            <p:nvPr/>
          </p:nvSpPr>
          <p:spPr bwMode="auto">
            <a:xfrm>
              <a:off x="1105" y="3167"/>
              <a:ext cx="72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t &lt; </a:t>
              </a:r>
              <a:r>
                <a:rPr lang="en-US"/>
                <a:t>–1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457200" y="5757863"/>
            <a:ext cx="4343400" cy="417512"/>
            <a:chOff x="288" y="3627"/>
            <a:chExt cx="2736" cy="263"/>
          </a:xfrm>
        </p:grpSpPr>
        <p:sp>
          <p:nvSpPr>
            <p:cNvPr id="8204" name="Line 21"/>
            <p:cNvSpPr>
              <a:spLocks noChangeShapeType="1"/>
            </p:cNvSpPr>
            <p:nvPr/>
          </p:nvSpPr>
          <p:spPr bwMode="auto">
            <a:xfrm>
              <a:off x="384" y="3676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5" name="Line 22"/>
            <p:cNvSpPr>
              <a:spLocks noChangeShapeType="1"/>
            </p:cNvSpPr>
            <p:nvPr/>
          </p:nvSpPr>
          <p:spPr bwMode="auto">
            <a:xfrm>
              <a:off x="48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6" name="Line 23"/>
            <p:cNvSpPr>
              <a:spLocks noChangeShapeType="1"/>
            </p:cNvSpPr>
            <p:nvPr/>
          </p:nvSpPr>
          <p:spPr bwMode="auto">
            <a:xfrm>
              <a:off x="72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7" name="Line 24"/>
            <p:cNvSpPr>
              <a:spLocks noChangeShapeType="1"/>
            </p:cNvSpPr>
            <p:nvPr/>
          </p:nvSpPr>
          <p:spPr bwMode="auto">
            <a:xfrm>
              <a:off x="96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8" name="Line 25"/>
            <p:cNvSpPr>
              <a:spLocks noChangeShapeType="1"/>
            </p:cNvSpPr>
            <p:nvPr/>
          </p:nvSpPr>
          <p:spPr bwMode="auto">
            <a:xfrm>
              <a:off x="120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9" name="Line 26"/>
            <p:cNvSpPr>
              <a:spLocks noChangeShapeType="1"/>
            </p:cNvSpPr>
            <p:nvPr/>
          </p:nvSpPr>
          <p:spPr bwMode="auto">
            <a:xfrm>
              <a:off x="144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0" name="Line 27"/>
            <p:cNvSpPr>
              <a:spLocks noChangeShapeType="1"/>
            </p:cNvSpPr>
            <p:nvPr/>
          </p:nvSpPr>
          <p:spPr bwMode="auto">
            <a:xfrm>
              <a:off x="168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1" name="Line 28"/>
            <p:cNvSpPr>
              <a:spLocks noChangeShapeType="1"/>
            </p:cNvSpPr>
            <p:nvPr/>
          </p:nvSpPr>
          <p:spPr bwMode="auto">
            <a:xfrm>
              <a:off x="192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Line 29"/>
            <p:cNvSpPr>
              <a:spLocks noChangeShapeType="1"/>
            </p:cNvSpPr>
            <p:nvPr/>
          </p:nvSpPr>
          <p:spPr bwMode="auto">
            <a:xfrm>
              <a:off x="216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3" name="Line 30"/>
            <p:cNvSpPr>
              <a:spLocks noChangeShapeType="1"/>
            </p:cNvSpPr>
            <p:nvPr/>
          </p:nvSpPr>
          <p:spPr bwMode="auto">
            <a:xfrm>
              <a:off x="240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4" name="Line 31"/>
            <p:cNvSpPr>
              <a:spLocks noChangeShapeType="1"/>
            </p:cNvSpPr>
            <p:nvPr/>
          </p:nvSpPr>
          <p:spPr bwMode="auto">
            <a:xfrm>
              <a:off x="264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5" name="Line 32"/>
            <p:cNvSpPr>
              <a:spLocks noChangeShapeType="1"/>
            </p:cNvSpPr>
            <p:nvPr/>
          </p:nvSpPr>
          <p:spPr bwMode="auto">
            <a:xfrm>
              <a:off x="2880" y="36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6" name="Text Box 33"/>
            <p:cNvSpPr txBox="1">
              <a:spLocks noChangeArrowheads="1"/>
            </p:cNvSpPr>
            <p:nvPr/>
          </p:nvSpPr>
          <p:spPr bwMode="auto">
            <a:xfrm>
              <a:off x="288" y="3678"/>
              <a:ext cx="43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–5</a:t>
              </a:r>
            </a:p>
          </p:txBody>
        </p:sp>
        <p:sp>
          <p:nvSpPr>
            <p:cNvPr id="8217" name="Text Box 34"/>
            <p:cNvSpPr txBox="1">
              <a:spLocks noChangeArrowheads="1"/>
            </p:cNvSpPr>
            <p:nvPr/>
          </p:nvSpPr>
          <p:spPr bwMode="auto">
            <a:xfrm>
              <a:off x="544" y="3672"/>
              <a:ext cx="32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–4</a:t>
              </a:r>
            </a:p>
          </p:txBody>
        </p:sp>
        <p:sp>
          <p:nvSpPr>
            <p:cNvPr id="8218" name="Text Box 35"/>
            <p:cNvSpPr txBox="1">
              <a:spLocks noChangeArrowheads="1"/>
            </p:cNvSpPr>
            <p:nvPr/>
          </p:nvSpPr>
          <p:spPr bwMode="auto">
            <a:xfrm>
              <a:off x="784" y="3676"/>
              <a:ext cx="29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–3</a:t>
              </a:r>
            </a:p>
          </p:txBody>
        </p:sp>
        <p:sp>
          <p:nvSpPr>
            <p:cNvPr id="8219" name="Text Box 36"/>
            <p:cNvSpPr txBox="1">
              <a:spLocks noChangeArrowheads="1"/>
            </p:cNvSpPr>
            <p:nvPr/>
          </p:nvSpPr>
          <p:spPr bwMode="auto">
            <a:xfrm>
              <a:off x="1008" y="3676"/>
              <a:ext cx="29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–2</a:t>
              </a:r>
            </a:p>
          </p:txBody>
        </p:sp>
        <p:sp>
          <p:nvSpPr>
            <p:cNvPr id="8220" name="Text Box 37"/>
            <p:cNvSpPr txBox="1">
              <a:spLocks noChangeArrowheads="1"/>
            </p:cNvSpPr>
            <p:nvPr/>
          </p:nvSpPr>
          <p:spPr bwMode="auto">
            <a:xfrm>
              <a:off x="1264" y="3672"/>
              <a:ext cx="29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–1</a:t>
              </a:r>
            </a:p>
          </p:txBody>
        </p:sp>
        <p:sp>
          <p:nvSpPr>
            <p:cNvPr id="8221" name="Text Box 38"/>
            <p:cNvSpPr txBox="1">
              <a:spLocks noChangeArrowheads="1"/>
            </p:cNvSpPr>
            <p:nvPr/>
          </p:nvSpPr>
          <p:spPr bwMode="auto">
            <a:xfrm>
              <a:off x="1576" y="3676"/>
              <a:ext cx="20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0</a:t>
              </a:r>
            </a:p>
          </p:txBody>
        </p:sp>
        <p:sp>
          <p:nvSpPr>
            <p:cNvPr id="8222" name="Text Box 39"/>
            <p:cNvSpPr txBox="1">
              <a:spLocks noChangeArrowheads="1"/>
            </p:cNvSpPr>
            <p:nvPr/>
          </p:nvSpPr>
          <p:spPr bwMode="auto">
            <a:xfrm>
              <a:off x="1824" y="3676"/>
              <a:ext cx="20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1</a:t>
              </a:r>
            </a:p>
          </p:txBody>
        </p:sp>
        <p:sp>
          <p:nvSpPr>
            <p:cNvPr id="8223" name="Text Box 40"/>
            <p:cNvSpPr txBox="1">
              <a:spLocks noChangeArrowheads="1"/>
            </p:cNvSpPr>
            <p:nvPr/>
          </p:nvSpPr>
          <p:spPr bwMode="auto">
            <a:xfrm>
              <a:off x="2056" y="3676"/>
              <a:ext cx="20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2</a:t>
              </a:r>
            </a:p>
          </p:txBody>
        </p:sp>
        <p:sp>
          <p:nvSpPr>
            <p:cNvPr id="8224" name="Text Box 41"/>
            <p:cNvSpPr txBox="1">
              <a:spLocks noChangeArrowheads="1"/>
            </p:cNvSpPr>
            <p:nvPr/>
          </p:nvSpPr>
          <p:spPr bwMode="auto">
            <a:xfrm>
              <a:off x="2310" y="3676"/>
              <a:ext cx="20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3</a:t>
              </a:r>
            </a:p>
          </p:txBody>
        </p:sp>
        <p:sp>
          <p:nvSpPr>
            <p:cNvPr id="8225" name="Text Box 42"/>
            <p:cNvSpPr txBox="1">
              <a:spLocks noChangeArrowheads="1"/>
            </p:cNvSpPr>
            <p:nvPr/>
          </p:nvSpPr>
          <p:spPr bwMode="auto">
            <a:xfrm>
              <a:off x="2544" y="3676"/>
              <a:ext cx="20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4</a:t>
              </a:r>
            </a:p>
          </p:txBody>
        </p:sp>
        <p:sp>
          <p:nvSpPr>
            <p:cNvPr id="8226" name="Text Box 43"/>
            <p:cNvSpPr txBox="1">
              <a:spLocks noChangeArrowheads="1"/>
            </p:cNvSpPr>
            <p:nvPr/>
          </p:nvSpPr>
          <p:spPr bwMode="auto">
            <a:xfrm>
              <a:off x="2769" y="3672"/>
              <a:ext cx="20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5</a:t>
              </a:r>
            </a:p>
          </p:txBody>
        </p:sp>
        <p:sp>
          <p:nvSpPr>
            <p:cNvPr id="8227" name="Line 45"/>
            <p:cNvSpPr>
              <a:spLocks noChangeShapeType="1"/>
            </p:cNvSpPr>
            <p:nvPr/>
          </p:nvSpPr>
          <p:spPr bwMode="auto">
            <a:xfrm flipH="1">
              <a:off x="384" y="3678"/>
              <a:ext cx="102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28" name="AutoShape 46"/>
            <p:cNvSpPr>
              <a:spLocks noChangeArrowheads="1"/>
            </p:cNvSpPr>
            <p:nvPr/>
          </p:nvSpPr>
          <p:spPr bwMode="auto">
            <a:xfrm>
              <a:off x="1410" y="3627"/>
              <a:ext cx="96" cy="96"/>
            </a:xfrm>
            <a:prstGeom prst="flowChartConnector">
              <a:avLst/>
            </a:prstGeom>
            <a:solidFill>
              <a:schemeClr val="bg1"/>
            </a:solidFill>
            <a:ln w="28575" algn="ctr">
              <a:solidFill>
                <a:srgbClr val="FF33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63920" name="Text Box 48"/>
          <p:cNvSpPr txBox="1">
            <a:spLocks noChangeArrowheads="1"/>
          </p:cNvSpPr>
          <p:nvPr/>
        </p:nvSpPr>
        <p:spPr bwMode="auto">
          <a:xfrm>
            <a:off x="4146550" y="2590800"/>
            <a:ext cx="49688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lnSpc>
                <a:spcPct val="75000"/>
              </a:lnSpc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To collect the variable terms on one side, add 2t to both sides.</a:t>
            </a:r>
          </a:p>
        </p:txBody>
      </p:sp>
      <p:sp>
        <p:nvSpPr>
          <p:cNvPr id="463922" name="Text Box 50"/>
          <p:cNvSpPr txBox="1">
            <a:spLocks noChangeArrowheads="1"/>
          </p:cNvSpPr>
          <p:nvPr/>
        </p:nvSpPr>
        <p:spPr bwMode="auto">
          <a:xfrm>
            <a:off x="4146550" y="3241675"/>
            <a:ext cx="4953000" cy="1025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lnSpc>
                <a:spcPct val="85000"/>
              </a:lnSpc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Since 1 is added to 7t, subtract 1 from both sides to undo the addition. </a:t>
            </a:r>
          </a:p>
        </p:txBody>
      </p:sp>
      <p:sp>
        <p:nvSpPr>
          <p:cNvPr id="463924" name="Text Box 52"/>
          <p:cNvSpPr txBox="1">
            <a:spLocks noChangeArrowheads="1"/>
          </p:cNvSpPr>
          <p:nvPr/>
        </p:nvSpPr>
        <p:spPr bwMode="auto">
          <a:xfrm>
            <a:off x="4146550" y="4232275"/>
            <a:ext cx="4511675" cy="1025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lnSpc>
                <a:spcPct val="85000"/>
              </a:lnSpc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Since t is multiplied by 7, divide both sides by 7 to undo the multiplication.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3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3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3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3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920" grpId="0"/>
      <p:bldP spid="463922" grpId="0"/>
      <p:bldP spid="4639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6699"/>
                </a:solidFill>
                <a:latin typeface="Arial Black" pitchFamily="34" charset="0"/>
              </a:rPr>
              <a:t>Example 1A: Solving Inequalities with Variables on Both Sides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870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Solve the inequality and graph the solutions.</a:t>
            </a:r>
          </a:p>
        </p:txBody>
      </p:sp>
      <p:pic>
        <p:nvPicPr>
          <p:cNvPr id="6192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3276600" cy="723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4798736" cy="9810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75438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You may need to simplify one or both sides of an inequality before solving it. Look for like terms to combine and places to use the Distributive Property.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6699"/>
                </a:solidFill>
                <a:latin typeface="Arial Black" pitchFamily="34" charset="0"/>
              </a:rPr>
              <a:t>Example 3A: Simplify Each Side Before Solving 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870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Solve the inequality and graph the solutions.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898525" y="2317750"/>
            <a:ext cx="38147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2(</a:t>
            </a:r>
            <a:r>
              <a:rPr lang="en-US" b="1" i="1"/>
              <a:t>k </a:t>
            </a:r>
            <a:r>
              <a:rPr lang="en-US" b="1"/>
              <a:t>– 3) &gt; 6 + 3</a:t>
            </a:r>
            <a:r>
              <a:rPr lang="en-US" b="1" i="1"/>
              <a:t>k </a:t>
            </a:r>
            <a:r>
              <a:rPr lang="en-US" b="1"/>
              <a:t>– 3</a:t>
            </a:r>
          </a:p>
        </p:txBody>
      </p:sp>
      <p:sp>
        <p:nvSpPr>
          <p:cNvPr id="470024" name="Text Box 8"/>
          <p:cNvSpPr txBox="1">
            <a:spLocks noChangeArrowheads="1"/>
          </p:cNvSpPr>
          <p:nvPr/>
        </p:nvSpPr>
        <p:spPr bwMode="auto">
          <a:xfrm>
            <a:off x="1050925" y="2894013"/>
            <a:ext cx="30416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2</a:t>
            </a:r>
            <a:r>
              <a:rPr lang="en-US"/>
              <a:t>(</a:t>
            </a:r>
            <a:r>
              <a:rPr lang="en-US" i="1"/>
              <a:t>k </a:t>
            </a:r>
            <a:r>
              <a:rPr lang="en-US"/>
              <a:t>– 3) &gt; 3 + 3</a:t>
            </a:r>
            <a:r>
              <a:rPr lang="en-US" i="1"/>
              <a:t>k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-272750">
            <a:off x="1262063" y="2667000"/>
            <a:ext cx="642937" cy="557213"/>
            <a:chOff x="960" y="1824"/>
            <a:chExt cx="405" cy="351"/>
          </a:xfrm>
        </p:grpSpPr>
        <p:sp>
          <p:nvSpPr>
            <p:cNvPr id="10262" name="Arc 10"/>
            <p:cNvSpPr>
              <a:spLocks/>
            </p:cNvSpPr>
            <p:nvPr/>
          </p:nvSpPr>
          <p:spPr bwMode="auto">
            <a:xfrm rot="-2554736">
              <a:off x="1024" y="1824"/>
              <a:ext cx="341" cy="351"/>
            </a:xfrm>
            <a:custGeom>
              <a:avLst/>
              <a:gdLst>
                <a:gd name="T0" fmla="*/ 0 w 21600"/>
                <a:gd name="T1" fmla="*/ 0 h 26380"/>
                <a:gd name="T2" fmla="*/ 333 w 21600"/>
                <a:gd name="T3" fmla="*/ 351 h 26380"/>
                <a:gd name="T4" fmla="*/ 0 w 21600"/>
                <a:gd name="T5" fmla="*/ 287 h 2638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380"/>
                <a:gd name="T11" fmla="*/ 21600 w 21600"/>
                <a:gd name="T12" fmla="*/ 26380 h 263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38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08"/>
                    <a:pt x="21420" y="24811"/>
                    <a:pt x="21064" y="26380"/>
                  </a:cubicBezTo>
                </a:path>
                <a:path w="21600" h="2638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08"/>
                    <a:pt x="21420" y="24811"/>
                    <a:pt x="21064" y="2638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3" name="Arc 11"/>
            <p:cNvSpPr>
              <a:spLocks/>
            </p:cNvSpPr>
            <p:nvPr/>
          </p:nvSpPr>
          <p:spPr bwMode="auto">
            <a:xfrm rot="-1387251">
              <a:off x="960" y="1947"/>
              <a:ext cx="192" cy="192"/>
            </a:xfrm>
            <a:custGeom>
              <a:avLst/>
              <a:gdLst>
                <a:gd name="T0" fmla="*/ 27 w 19626"/>
                <a:gd name="T1" fmla="*/ 0 h 21422"/>
                <a:gd name="T2" fmla="*/ 192 w 19626"/>
                <a:gd name="T3" fmla="*/ 111 h 21422"/>
                <a:gd name="T4" fmla="*/ 0 w 19626"/>
                <a:gd name="T5" fmla="*/ 192 h 21422"/>
                <a:gd name="T6" fmla="*/ 0 60000 65536"/>
                <a:gd name="T7" fmla="*/ 0 60000 65536"/>
                <a:gd name="T8" fmla="*/ 0 60000 65536"/>
                <a:gd name="T9" fmla="*/ 0 w 19626"/>
                <a:gd name="T10" fmla="*/ 0 h 21422"/>
                <a:gd name="T11" fmla="*/ 19626 w 19626"/>
                <a:gd name="T12" fmla="*/ 21422 h 214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26" h="21422" fill="none" extrusionOk="0">
                  <a:moveTo>
                    <a:pt x="2767" y="-1"/>
                  </a:moveTo>
                  <a:cubicBezTo>
                    <a:pt x="10147" y="953"/>
                    <a:pt x="16517" y="5638"/>
                    <a:pt x="19625" y="12400"/>
                  </a:cubicBezTo>
                </a:path>
                <a:path w="19626" h="21422" stroke="0" extrusionOk="0">
                  <a:moveTo>
                    <a:pt x="2767" y="-1"/>
                  </a:moveTo>
                  <a:cubicBezTo>
                    <a:pt x="10147" y="953"/>
                    <a:pt x="16517" y="5638"/>
                    <a:pt x="19625" y="12400"/>
                  </a:cubicBezTo>
                  <a:lnTo>
                    <a:pt x="0" y="21422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70030" name="Text Box 14"/>
          <p:cNvSpPr txBox="1">
            <a:spLocks noChangeArrowheads="1"/>
          </p:cNvSpPr>
          <p:nvPr/>
        </p:nvSpPr>
        <p:spPr bwMode="auto">
          <a:xfrm>
            <a:off x="4327525" y="2817813"/>
            <a:ext cx="42830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lnSpc>
                <a:spcPct val="75000"/>
              </a:lnSpc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Distribute 2 on the left side of the inequality.</a:t>
            </a:r>
          </a:p>
        </p:txBody>
      </p:sp>
      <p:sp>
        <p:nvSpPr>
          <p:cNvPr id="470032" name="Text Box 16"/>
          <p:cNvSpPr txBox="1">
            <a:spLocks noChangeArrowheads="1"/>
          </p:cNvSpPr>
          <p:nvPr/>
        </p:nvSpPr>
        <p:spPr bwMode="auto">
          <a:xfrm>
            <a:off x="609600" y="3503613"/>
            <a:ext cx="337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2</a:t>
            </a:r>
            <a:r>
              <a:rPr lang="en-US" i="1"/>
              <a:t>k</a:t>
            </a:r>
            <a:r>
              <a:rPr lang="en-US">
                <a:solidFill>
                  <a:srgbClr val="FF3300"/>
                </a:solidFill>
              </a:rPr>
              <a:t> </a:t>
            </a:r>
            <a:r>
              <a:rPr lang="en-US"/>
              <a:t>+</a:t>
            </a:r>
            <a:r>
              <a:rPr lang="en-US">
                <a:solidFill>
                  <a:srgbClr val="FF3300"/>
                </a:solidFill>
              </a:rPr>
              <a:t> 2</a:t>
            </a:r>
            <a:r>
              <a:rPr lang="en-US"/>
              <a:t>(–3)</a:t>
            </a:r>
            <a:r>
              <a:rPr lang="en-US">
                <a:solidFill>
                  <a:srgbClr val="FF3300"/>
                </a:solidFill>
              </a:rPr>
              <a:t> </a:t>
            </a:r>
            <a:r>
              <a:rPr lang="en-US"/>
              <a:t>&gt; 3 + 3</a:t>
            </a:r>
            <a:r>
              <a:rPr lang="en-US" i="1"/>
              <a:t>k</a:t>
            </a:r>
          </a:p>
        </p:txBody>
      </p:sp>
      <p:sp>
        <p:nvSpPr>
          <p:cNvPr id="470033" name="Text Box 17"/>
          <p:cNvSpPr txBox="1">
            <a:spLocks noChangeArrowheads="1"/>
          </p:cNvSpPr>
          <p:nvPr/>
        </p:nvSpPr>
        <p:spPr bwMode="auto">
          <a:xfrm>
            <a:off x="1371600" y="3960813"/>
            <a:ext cx="26574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i="1"/>
              <a:t>k </a:t>
            </a:r>
            <a:r>
              <a:rPr lang="en-US"/>
              <a:t>–</a:t>
            </a:r>
            <a:r>
              <a:rPr lang="en-US" i="1"/>
              <a:t> </a:t>
            </a:r>
            <a:r>
              <a:rPr lang="en-US"/>
              <a:t>6 &gt; 3 + 3</a:t>
            </a:r>
            <a:r>
              <a:rPr lang="en-US" i="1"/>
              <a:t>k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19200" y="4298950"/>
            <a:ext cx="2828925" cy="457200"/>
            <a:chOff x="768" y="3093"/>
            <a:chExt cx="1782" cy="288"/>
          </a:xfrm>
        </p:grpSpPr>
        <p:sp>
          <p:nvSpPr>
            <p:cNvPr id="10259" name="Text Box 18"/>
            <p:cNvSpPr txBox="1">
              <a:spLocks noChangeArrowheads="1"/>
            </p:cNvSpPr>
            <p:nvPr/>
          </p:nvSpPr>
          <p:spPr bwMode="auto">
            <a:xfrm>
              <a:off x="768" y="3093"/>
              <a:ext cx="178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–2</a:t>
              </a:r>
              <a:r>
                <a:rPr lang="en-US" i="1">
                  <a:solidFill>
                    <a:srgbClr val="FF0000"/>
                  </a:solidFill>
                </a:rPr>
                <a:t>k             </a:t>
              </a:r>
              <a:r>
                <a:rPr lang="en-US">
                  <a:solidFill>
                    <a:srgbClr val="FF0000"/>
                  </a:solidFill>
                </a:rPr>
                <a:t>–</a:t>
              </a:r>
              <a:r>
                <a:rPr lang="en-US" i="1">
                  <a:solidFill>
                    <a:srgbClr val="FF0000"/>
                  </a:solidFill>
                </a:rPr>
                <a:t> </a:t>
              </a:r>
              <a:r>
                <a:rPr lang="en-US">
                  <a:solidFill>
                    <a:srgbClr val="FF0000"/>
                  </a:solidFill>
                </a:rPr>
                <a:t>2</a:t>
              </a:r>
              <a:r>
                <a:rPr lang="en-US" i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10260" name="Line 19"/>
            <p:cNvSpPr>
              <a:spLocks noChangeShapeType="1"/>
            </p:cNvSpPr>
            <p:nvPr/>
          </p:nvSpPr>
          <p:spPr bwMode="auto">
            <a:xfrm>
              <a:off x="816" y="3381"/>
              <a:ext cx="7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61" name="Line 20"/>
            <p:cNvSpPr>
              <a:spLocks noChangeShapeType="1"/>
            </p:cNvSpPr>
            <p:nvPr/>
          </p:nvSpPr>
          <p:spPr bwMode="auto">
            <a:xfrm>
              <a:off x="1824" y="3381"/>
              <a:ext cx="67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70037" name="Text Box 21"/>
          <p:cNvSpPr txBox="1">
            <a:spLocks noChangeArrowheads="1"/>
          </p:cNvSpPr>
          <p:nvPr/>
        </p:nvSpPr>
        <p:spPr bwMode="auto">
          <a:xfrm>
            <a:off x="1981200" y="4799013"/>
            <a:ext cx="1874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–6 &gt; 3 + </a:t>
            </a:r>
            <a:r>
              <a:rPr lang="en-US" i="1"/>
              <a:t>k</a:t>
            </a:r>
          </a:p>
        </p:txBody>
      </p:sp>
      <p:sp>
        <p:nvSpPr>
          <p:cNvPr id="470042" name="Text Box 26"/>
          <p:cNvSpPr txBox="1">
            <a:spLocks noChangeArrowheads="1"/>
          </p:cNvSpPr>
          <p:nvPr/>
        </p:nvSpPr>
        <p:spPr bwMode="auto">
          <a:xfrm>
            <a:off x="4327525" y="4037013"/>
            <a:ext cx="4206875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lnSpc>
                <a:spcPct val="75000"/>
              </a:lnSpc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To collect the variable terms, subtract 2k from both sides.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958975" y="5175250"/>
            <a:ext cx="1851025" cy="457200"/>
            <a:chOff x="1234" y="3260"/>
            <a:chExt cx="1166" cy="288"/>
          </a:xfrm>
        </p:grpSpPr>
        <p:sp>
          <p:nvSpPr>
            <p:cNvPr id="10256" name="Text Box 33"/>
            <p:cNvSpPr txBox="1">
              <a:spLocks noChangeArrowheads="1"/>
            </p:cNvSpPr>
            <p:nvPr/>
          </p:nvSpPr>
          <p:spPr bwMode="auto">
            <a:xfrm>
              <a:off x="1234" y="3260"/>
              <a:ext cx="80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–3   –3</a:t>
              </a:r>
            </a:p>
          </p:txBody>
        </p:sp>
        <p:sp>
          <p:nvSpPr>
            <p:cNvPr id="10257" name="Line 34"/>
            <p:cNvSpPr>
              <a:spLocks noChangeShapeType="1"/>
            </p:cNvSpPr>
            <p:nvPr/>
          </p:nvSpPr>
          <p:spPr bwMode="auto">
            <a:xfrm>
              <a:off x="1294" y="3523"/>
              <a:ext cx="3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8" name="Line 35"/>
            <p:cNvSpPr>
              <a:spLocks noChangeShapeType="1"/>
            </p:cNvSpPr>
            <p:nvPr/>
          </p:nvSpPr>
          <p:spPr bwMode="auto">
            <a:xfrm>
              <a:off x="1726" y="3523"/>
              <a:ext cx="67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70052" name="Text Box 36"/>
          <p:cNvSpPr txBox="1">
            <a:spLocks noChangeArrowheads="1"/>
          </p:cNvSpPr>
          <p:nvPr/>
        </p:nvSpPr>
        <p:spPr bwMode="auto">
          <a:xfrm>
            <a:off x="2057400" y="5637213"/>
            <a:ext cx="1216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–9 &gt; </a:t>
            </a:r>
            <a:r>
              <a:rPr lang="en-US" i="1"/>
              <a:t>k</a:t>
            </a:r>
            <a:endParaRPr lang="en-US"/>
          </a:p>
        </p:txBody>
      </p:sp>
      <p:sp>
        <p:nvSpPr>
          <p:cNvPr id="470053" name="Text Box 37"/>
          <p:cNvSpPr txBox="1">
            <a:spLocks noChangeArrowheads="1"/>
          </p:cNvSpPr>
          <p:nvPr/>
        </p:nvSpPr>
        <p:spPr bwMode="auto">
          <a:xfrm>
            <a:off x="4327525" y="5060950"/>
            <a:ext cx="51212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/>
            <a:r>
              <a:rPr lang="en-US" i="1">
                <a:solidFill>
                  <a:srgbClr val="3333FF"/>
                </a:solidFill>
                <a:latin typeface="Arial" charset="0"/>
              </a:rPr>
              <a:t>Since 3 is added to k, subtract 3 from both sides to undo the addition.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0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0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7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7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0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0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0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0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0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7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7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4" grpId="0"/>
      <p:bldP spid="470030" grpId="0"/>
      <p:bldP spid="470032" grpId="0"/>
      <p:bldP spid="470033" grpId="0"/>
      <p:bldP spid="470037" grpId="0"/>
      <p:bldP spid="470042" grpId="0"/>
      <p:bldP spid="470052" grpId="0"/>
      <p:bldP spid="47005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20667</TotalTime>
  <Words>424</Words>
  <Application>Microsoft Office PowerPoint</Application>
  <PresentationFormat>On-screen Show (4:3)</PresentationFormat>
  <Paragraphs>61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David Casteel</cp:lastModifiedBy>
  <cp:revision>429</cp:revision>
  <cp:lastPrinted>2002-10-02T17:02:09Z</cp:lastPrinted>
  <dcterms:created xsi:type="dcterms:W3CDTF">2002-04-04T21:42:53Z</dcterms:created>
  <dcterms:modified xsi:type="dcterms:W3CDTF">2012-09-10T12:42:42Z</dcterms:modified>
</cp:coreProperties>
</file>