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0" r:id="rId3"/>
    <p:sldId id="299" r:id="rId4"/>
    <p:sldId id="262" r:id="rId5"/>
    <p:sldId id="277" r:id="rId6"/>
    <p:sldId id="278" r:id="rId7"/>
    <p:sldId id="279" r:id="rId8"/>
    <p:sldId id="280" r:id="rId9"/>
    <p:sldId id="281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FF"/>
    <a:srgbClr val="CC0000"/>
    <a:srgbClr val="FFFFFF"/>
    <a:srgbClr val="3333FF"/>
    <a:srgbClr val="FF0000"/>
    <a:srgbClr val="006699"/>
    <a:srgbClr val="FFFF00"/>
    <a:srgbClr val="BBE0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3412" autoAdjust="0"/>
  </p:normalViewPr>
  <p:slideViewPr>
    <p:cSldViewPr>
      <p:cViewPr>
        <p:scale>
          <a:sx n="67" d="100"/>
          <a:sy n="67" d="100"/>
        </p:scale>
        <p:origin x="-510" y="-156"/>
      </p:cViewPr>
      <p:guideLst>
        <p:guide orient="horz" pos="2160"/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92EC32-3D77-40A0-88D9-EE96C1318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20680-B32B-4338-BBC6-AC8EE2FC4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7F3EF-114E-4B93-9C6F-0C3F114C3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F2A40-07FC-4FC7-AFB7-1DFC12804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CB191-0BCC-4272-ADD1-D3BCF4AC8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AD6D3-60A2-4ABD-869C-31EDF6F0A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57513-D662-4899-9C67-2DD96B1BF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682FC-4BB2-4E40-AB73-2961B45E0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B7E8-549E-4C5D-A7FC-D937DAD86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77D7D-3C25-4CAA-B859-5CC249610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BF06-8A3E-463B-9FFD-CAA7AAED3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547B4-4B12-4A7F-8DEF-5C17E2140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797FF1-A9AF-40D8-9199-5046A6D7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305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Algebra 1</a:t>
            </a:r>
          </a:p>
        </p:txBody>
      </p:sp>
      <p:grpSp>
        <p:nvGrpSpPr>
          <p:cNvPr id="1037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smtClean="0">
                <a:latin typeface="Arial Black" pitchFamily="34" charset="0"/>
              </a:rPr>
              <a:t>7-3</a:t>
            </a:r>
            <a:endParaRPr lang="en-US" sz="800" smtClean="0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130175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smtClean="0">
                <a:solidFill>
                  <a:schemeClr val="bg1"/>
                </a:solidFill>
                <a:latin typeface="Arial Black" pitchFamily="34" charset="0"/>
              </a:rPr>
              <a:t>Multiplication Properties of Exponents</a:t>
            </a:r>
            <a:endParaRPr lang="en-US" sz="2800" smtClean="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97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12" Type="http://schemas.openxmlformats.org/officeDocument/2006/relationships/image" Target="../media/image96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89.png"/><Relationship Id="rId10" Type="http://schemas.openxmlformats.org/officeDocument/2006/relationships/image" Target="../media/image94.png"/><Relationship Id="rId4" Type="http://schemas.openxmlformats.org/officeDocument/2006/relationships/image" Target="../media/image88.png"/><Relationship Id="rId9" Type="http://schemas.openxmlformats.org/officeDocument/2006/relationships/image" Target="../media/image93.png"/><Relationship Id="rId14" Type="http://schemas.openxmlformats.org/officeDocument/2006/relationships/image" Target="../media/image9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7-3</a:t>
            </a:r>
            <a:endParaRPr lang="en-US" sz="8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71600" y="-31750"/>
            <a:ext cx="77724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Multiplication Properties </a:t>
            </a:r>
          </a:p>
          <a:p>
            <a:pPr eaLnBrk="0" hangingPunct="0">
              <a:lnSpc>
                <a:spcPct val="85000"/>
              </a:lnSpc>
              <a:spcBef>
                <a:spcPct val="1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of Exponents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Algebra 1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413000"/>
            <a:ext cx="1855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Warm Up</a:t>
            </a:r>
          </a:p>
        </p:txBody>
      </p:sp>
      <p:sp>
        <p:nvSpPr>
          <p:cNvPr id="412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Lesson Presentation</a:t>
            </a:r>
          </a:p>
        </p:txBody>
      </p:sp>
      <p:sp>
        <p:nvSpPr>
          <p:cNvPr id="4125" name="Text Box 2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Lesson Quiz</a:t>
            </a:r>
          </a:p>
        </p:txBody>
      </p:sp>
      <p:pic>
        <p:nvPicPr>
          <p:cNvPr id="2059" name="Picture 11" descr="splash_first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65532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McDougal Algebra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304800" y="1447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pic>
        <p:nvPicPr>
          <p:cNvPr id="12314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21145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5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32194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6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953000"/>
            <a:ext cx="39814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 Continued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33337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457200" y="3505200"/>
            <a:ext cx="3861448" cy="696578"/>
            <a:chOff x="609600" y="1997637"/>
            <a:chExt cx="3690201" cy="546318"/>
          </a:xfrm>
        </p:grpSpPr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609600" y="2133600"/>
              <a:ext cx="544136" cy="410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atin typeface="Verdana" pitchFamily="34" charset="0"/>
                </a:rPr>
                <a:t>5.</a:t>
              </a:r>
              <a:endParaRPr lang="en-US" sz="2800" b="1" dirty="0">
                <a:latin typeface="Verdana" pitchFamily="34" charset="0"/>
              </a:endParaRPr>
            </a:p>
          </p:txBody>
        </p:sp>
        <p:pic>
          <p:nvPicPr>
            <p:cNvPr id="15" name="Picture 11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92166" y="1997637"/>
              <a:ext cx="310763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2: </a:t>
            </a:r>
            <a:r>
              <a:rPr lang="en-US" altLang="en-US" sz="2400" i="1">
                <a:solidFill>
                  <a:srgbClr val="FF0000"/>
                </a:solidFill>
                <a:latin typeface="Arial Black" pitchFamily="34" charset="0"/>
              </a:rPr>
              <a:t>Astronomy Application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839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Light from the Sun travels at about             </a:t>
            </a:r>
            <a:br>
              <a:rPr lang="en-US" altLang="en-US" sz="2400" b="1">
                <a:latin typeface="Verdana" pitchFamily="34" charset="0"/>
              </a:rPr>
            </a:br>
            <a:r>
              <a:rPr lang="en-US" altLang="en-US" sz="2400" b="1">
                <a:latin typeface="Verdana" pitchFamily="34" charset="0"/>
              </a:rPr>
              <a:t>miles per second. It takes about 15,000 seconds for the light to reach Neptune. Find the approximate distance from the Sun to Neptune. Write your answer in scientific notation. </a:t>
            </a:r>
            <a:endParaRPr lang="en-US" altLang="en-US" sz="2400">
              <a:latin typeface="Times" pitchFamily="18" charset="0"/>
            </a:endParaRPr>
          </a:p>
        </p:txBody>
      </p:sp>
      <p:pic>
        <p:nvPicPr>
          <p:cNvPr id="15364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524000"/>
            <a:ext cx="16764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88" name="Group 28"/>
          <p:cNvGrpSpPr>
            <a:grpSpLocks/>
          </p:cNvGrpSpPr>
          <p:nvPr/>
        </p:nvGrpSpPr>
        <p:grpSpPr bwMode="auto">
          <a:xfrm>
            <a:off x="76200" y="3463925"/>
            <a:ext cx="4933950" cy="879475"/>
            <a:chOff x="48" y="2182"/>
            <a:chExt cx="3108" cy="554"/>
          </a:xfrm>
        </p:grpSpPr>
        <p:sp>
          <p:nvSpPr>
            <p:cNvPr id="15380" name="Text Box 13"/>
            <p:cNvSpPr txBox="1">
              <a:spLocks noChangeArrowheads="1"/>
            </p:cNvSpPr>
            <p:nvPr/>
          </p:nvSpPr>
          <p:spPr bwMode="auto">
            <a:xfrm>
              <a:off x="48" y="2182"/>
              <a:ext cx="2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distance = </a:t>
              </a:r>
              <a:r>
                <a:rPr lang="en-US" sz="2400">
                  <a:solidFill>
                    <a:srgbClr val="FF0000"/>
                  </a:solidFill>
                  <a:latin typeface="Verdana" pitchFamily="34" charset="0"/>
                </a:rPr>
                <a:t>rate </a:t>
              </a:r>
              <a:r>
                <a:rPr lang="ru-RU" sz="2400">
                  <a:latin typeface="Verdana" pitchFamily="34" charset="0"/>
                  <a:sym typeface="Symbol" pitchFamily="18" charset="2"/>
                </a:rPr>
                <a:t></a:t>
              </a:r>
              <a:r>
                <a:rPr lang="en-US" sz="2400"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3333FF"/>
                  </a:solidFill>
                  <a:latin typeface="Verdana" pitchFamily="34" charset="0"/>
                </a:rPr>
                <a:t>time</a:t>
              </a:r>
              <a:endParaRPr lang="ru-RU" sz="2400">
                <a:solidFill>
                  <a:srgbClr val="3333FF"/>
                </a:solidFill>
                <a:latin typeface="Verdana" pitchFamily="34" charset="0"/>
              </a:endParaRPr>
            </a:p>
          </p:txBody>
        </p:sp>
        <p:pic>
          <p:nvPicPr>
            <p:cNvPr id="15381" name="Picture 15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460"/>
              <a:ext cx="214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976" name="Picture 16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4362450"/>
            <a:ext cx="3867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91" name="Group 31"/>
          <p:cNvGrpSpPr>
            <a:grpSpLocks/>
          </p:cNvGrpSpPr>
          <p:nvPr/>
        </p:nvGrpSpPr>
        <p:grpSpPr bwMode="auto">
          <a:xfrm>
            <a:off x="1600200" y="4724400"/>
            <a:ext cx="3867150" cy="1047750"/>
            <a:chOff x="1008" y="2976"/>
            <a:chExt cx="2436" cy="660"/>
          </a:xfrm>
        </p:grpSpPr>
        <p:grpSp>
          <p:nvGrpSpPr>
            <p:cNvPr id="15374" name="Group 29"/>
            <p:cNvGrpSpPr>
              <a:grpSpLocks/>
            </p:cNvGrpSpPr>
            <p:nvPr/>
          </p:nvGrpSpPr>
          <p:grpSpPr bwMode="auto">
            <a:xfrm>
              <a:off x="1536" y="2976"/>
              <a:ext cx="1584" cy="384"/>
              <a:chOff x="1536" y="2976"/>
              <a:chExt cx="1584" cy="384"/>
            </a:xfrm>
          </p:grpSpPr>
          <p:sp>
            <p:nvSpPr>
              <p:cNvPr id="15376" name="Line 19"/>
              <p:cNvSpPr>
                <a:spLocks noChangeShapeType="1"/>
              </p:cNvSpPr>
              <p:nvPr/>
            </p:nvSpPr>
            <p:spPr bwMode="auto">
              <a:xfrm>
                <a:off x="1536" y="3024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Line 20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528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8" name="Line 21"/>
              <p:cNvSpPr>
                <a:spLocks noChangeShapeType="1"/>
              </p:cNvSpPr>
              <p:nvPr/>
            </p:nvSpPr>
            <p:spPr bwMode="auto">
              <a:xfrm flipH="1">
                <a:off x="2103" y="3012"/>
                <a:ext cx="576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22"/>
              <p:cNvSpPr>
                <a:spLocks noChangeShapeType="1"/>
              </p:cNvSpPr>
              <p:nvPr/>
            </p:nvSpPr>
            <p:spPr bwMode="auto">
              <a:xfrm>
                <a:off x="3120" y="2976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5375" name="Picture 17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08" y="3360"/>
              <a:ext cx="243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5638800" y="3581400"/>
            <a:ext cx="3178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Write 15,000 in scientific notation.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5638800" y="4419600"/>
            <a:ext cx="350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Commutative and Associative Properties to group.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5638800" y="55626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Multiply within each group.</a:t>
            </a:r>
          </a:p>
        </p:txBody>
      </p:sp>
      <p:grpSp>
        <p:nvGrpSpPr>
          <p:cNvPr id="40993" name="Group 33"/>
          <p:cNvGrpSpPr>
            <a:grpSpLocks/>
          </p:cNvGrpSpPr>
          <p:nvPr/>
        </p:nvGrpSpPr>
        <p:grpSpPr bwMode="auto">
          <a:xfrm>
            <a:off x="1614488" y="5857875"/>
            <a:ext cx="2347912" cy="465138"/>
            <a:chOff x="1017" y="3690"/>
            <a:chExt cx="1479" cy="293"/>
          </a:xfrm>
        </p:grpSpPr>
        <p:pic>
          <p:nvPicPr>
            <p:cNvPr id="15372" name="Picture 23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17" y="3690"/>
              <a:ext cx="113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3" name="Text Box 32"/>
            <p:cNvSpPr txBox="1">
              <a:spLocks noChangeArrowheads="1"/>
            </p:cNvSpPr>
            <p:nvPr/>
          </p:nvSpPr>
          <p:spPr bwMode="auto">
            <a:xfrm>
              <a:off x="2140" y="3695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mi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5" grpId="0"/>
      <p:bldP spid="40986" grpId="0"/>
      <p:bldP spid="409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grpSp>
        <p:nvGrpSpPr>
          <p:cNvPr id="16387" name="Group 8"/>
          <p:cNvGrpSpPr>
            <a:grpSpLocks/>
          </p:cNvGrpSpPr>
          <p:nvPr/>
        </p:nvGrpSpPr>
        <p:grpSpPr bwMode="auto">
          <a:xfrm>
            <a:off x="304800" y="1814513"/>
            <a:ext cx="8237538" cy="1566862"/>
            <a:chOff x="192" y="1143"/>
            <a:chExt cx="5189" cy="987"/>
          </a:xfrm>
        </p:grpSpPr>
        <p:sp>
          <p:nvSpPr>
            <p:cNvPr id="16402" name="Text Box 6"/>
            <p:cNvSpPr txBox="1">
              <a:spLocks noChangeArrowheads="1"/>
            </p:cNvSpPr>
            <p:nvPr/>
          </p:nvSpPr>
          <p:spPr bwMode="auto">
            <a:xfrm>
              <a:off x="192" y="1152"/>
              <a:ext cx="5189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>
                  <a:latin typeface="Verdana" pitchFamily="34" charset="0"/>
                </a:rPr>
                <a:t>Light travels at about                    miles per second. Find the approximate distance that light travels in one hour. Write your answer in scientific notation.</a:t>
              </a:r>
              <a:endParaRPr lang="en-US" altLang="en-US" sz="2400">
                <a:latin typeface="Times" pitchFamily="18" charset="0"/>
              </a:endParaRPr>
            </a:p>
          </p:txBody>
        </p:sp>
        <p:pic>
          <p:nvPicPr>
            <p:cNvPr id="16403" name="Picture 7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25" y="1143"/>
              <a:ext cx="120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6200" y="3463925"/>
            <a:ext cx="3598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distance =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rate </a:t>
            </a:r>
            <a:r>
              <a:rPr lang="ru-RU" sz="2400">
                <a:latin typeface="Verdana" pitchFamily="34" charset="0"/>
                <a:sym typeface="Symbol" pitchFamily="18" charset="2"/>
              </a:rPr>
              <a:t></a:t>
            </a:r>
            <a:r>
              <a:rPr lang="en-US" sz="2400">
                <a:latin typeface="Verdana" pitchFamily="34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Verdana" pitchFamily="34" charset="0"/>
              </a:rPr>
              <a:t>time</a:t>
            </a:r>
            <a:endParaRPr lang="ru-RU" sz="2400">
              <a:solidFill>
                <a:srgbClr val="3333FF"/>
              </a:solidFill>
              <a:latin typeface="Verdana" pitchFamily="34" charset="0"/>
            </a:endParaRP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5943600" y="3581400"/>
            <a:ext cx="3178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Write 3,600 in scientific notation.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943600" y="5562600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Multiply within each group.</a:t>
            </a:r>
          </a:p>
        </p:txBody>
      </p:sp>
      <p:pic>
        <p:nvPicPr>
          <p:cNvPr id="42010" name="Picture 2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905250"/>
            <a:ext cx="32194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11" name="Picture 2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4963" y="4362450"/>
            <a:ext cx="3886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017" name="Group 33"/>
          <p:cNvGrpSpPr>
            <a:grpSpLocks/>
          </p:cNvGrpSpPr>
          <p:nvPr/>
        </p:nvGrpSpPr>
        <p:grpSpPr bwMode="auto">
          <a:xfrm>
            <a:off x="1619250" y="4724400"/>
            <a:ext cx="3886200" cy="1047750"/>
            <a:chOff x="1020" y="2976"/>
            <a:chExt cx="2448" cy="660"/>
          </a:xfrm>
        </p:grpSpPr>
        <p:grpSp>
          <p:nvGrpSpPr>
            <p:cNvPr id="16396" name="Group 14"/>
            <p:cNvGrpSpPr>
              <a:grpSpLocks/>
            </p:cNvGrpSpPr>
            <p:nvPr/>
          </p:nvGrpSpPr>
          <p:grpSpPr bwMode="auto">
            <a:xfrm>
              <a:off x="1536" y="2976"/>
              <a:ext cx="1584" cy="384"/>
              <a:chOff x="1536" y="2976"/>
              <a:chExt cx="1584" cy="384"/>
            </a:xfrm>
          </p:grpSpPr>
          <p:sp>
            <p:nvSpPr>
              <p:cNvPr id="16398" name="Line 15"/>
              <p:cNvSpPr>
                <a:spLocks noChangeShapeType="1"/>
              </p:cNvSpPr>
              <p:nvPr/>
            </p:nvSpPr>
            <p:spPr bwMode="auto">
              <a:xfrm>
                <a:off x="1536" y="3024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Line 16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528" cy="3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Line 17"/>
              <p:cNvSpPr>
                <a:spLocks noChangeShapeType="1"/>
              </p:cNvSpPr>
              <p:nvPr/>
            </p:nvSpPr>
            <p:spPr bwMode="auto">
              <a:xfrm flipH="1">
                <a:off x="2103" y="3012"/>
                <a:ext cx="576" cy="33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Line 18"/>
              <p:cNvSpPr>
                <a:spLocks noChangeShapeType="1"/>
              </p:cNvSpPr>
              <p:nvPr/>
            </p:nvSpPr>
            <p:spPr bwMode="auto">
              <a:xfrm>
                <a:off x="3120" y="2976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6397" name="Picture 28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20" y="3360"/>
              <a:ext cx="244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2014" name="Picture 30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9725" y="5895975"/>
            <a:ext cx="2486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5943600" y="44196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Commutative and Associative Properties to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2004" grpId="0"/>
      <p:bldP spid="42005" grpId="0"/>
      <p:bldP spid="420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822325" y="1616075"/>
            <a:ext cx="7712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To find a power of a power, you can use the meaning of exponents.</a:t>
            </a:r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823913" y="3962400"/>
            <a:ext cx="8207375" cy="1189038"/>
            <a:chOff x="590" y="2059"/>
            <a:chExt cx="5170" cy="749"/>
          </a:xfrm>
        </p:grpSpPr>
        <p:sp>
          <p:nvSpPr>
            <p:cNvPr id="17413" name="Text Box 8"/>
            <p:cNvSpPr txBox="1">
              <a:spLocks noChangeArrowheads="1"/>
            </p:cNvSpPr>
            <p:nvPr/>
          </p:nvSpPr>
          <p:spPr bwMode="auto">
            <a:xfrm>
              <a:off x="590" y="2059"/>
              <a:ext cx="517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Verdana" pitchFamily="34" charset="0"/>
                </a:rPr>
                <a:t>Notice the relationship between the exponents in the original power and the exponent in the final power:</a:t>
              </a:r>
            </a:p>
          </p:txBody>
        </p:sp>
        <p:pic>
          <p:nvPicPr>
            <p:cNvPr id="17414" name="Picture 10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53" y="2592"/>
              <a:ext cx="84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741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743200"/>
            <a:ext cx="7467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76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57200" y="3657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taking a power to a power multiply the exponents.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3: Finding Powers of Powers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19460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0"/>
            <a:ext cx="12192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5" name="Picture 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3048000"/>
            <a:ext cx="5715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0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3495675"/>
            <a:ext cx="342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984625" y="2409825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984625" y="3443288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pic>
        <p:nvPicPr>
          <p:cNvPr id="19465" name="Picture 13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7750" y="3962400"/>
            <a:ext cx="12382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079" name="Group 23"/>
          <p:cNvGrpSpPr>
            <a:grpSpLocks/>
          </p:cNvGrpSpPr>
          <p:nvPr/>
        </p:nvGrpSpPr>
        <p:grpSpPr bwMode="auto">
          <a:xfrm>
            <a:off x="1447800" y="4762500"/>
            <a:ext cx="704850" cy="876300"/>
            <a:chOff x="1008" y="2988"/>
            <a:chExt cx="444" cy="552"/>
          </a:xfrm>
        </p:grpSpPr>
        <p:pic>
          <p:nvPicPr>
            <p:cNvPr id="19471" name="Picture 16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08" y="2988"/>
              <a:ext cx="44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17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17" y="3264"/>
              <a:ext cx="31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462088" y="5638800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984625" y="4052888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3984625" y="4740275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Zero multiplied by any number is zero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3984625" y="5591175"/>
            <a:ext cx="489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Any number raised to the zero power is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68" grpId="0"/>
      <p:bldP spid="45074" grpId="0"/>
      <p:bldP spid="45075" grpId="0"/>
      <p:bldP spid="45076" grpId="0"/>
      <p:bldP spid="450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3: Finding Powers of Powers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20484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2314575"/>
            <a:ext cx="17621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0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52850"/>
            <a:ext cx="1381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1" name="Picture 13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114675"/>
            <a:ext cx="16954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2" name="Picture 14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362450"/>
            <a:ext cx="11239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3" name="Picture 15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4972050"/>
            <a:ext cx="7810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4" name="Picture 16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3" y="5476875"/>
            <a:ext cx="6858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984625" y="2409825"/>
            <a:ext cx="515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984625" y="3463925"/>
            <a:ext cx="508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Simplify the exponent of the first term.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3984625" y="4287838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Since the powers have the same base, add the exponents.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3984625" y="5562600"/>
            <a:ext cx="431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Write with a positive exponent.</a:t>
            </a:r>
          </a:p>
        </p:txBody>
      </p:sp>
      <p:sp>
        <p:nvSpPr>
          <p:cNvPr id="20494" name="Text Box 23"/>
          <p:cNvSpPr txBox="1">
            <a:spLocks noChangeArrowheads="1"/>
          </p:cNvSpPr>
          <p:nvPr/>
        </p:nvSpPr>
        <p:spPr bwMode="auto">
          <a:xfrm>
            <a:off x="304800" y="2438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/>
      <p:bldP spid="48147" grpId="0"/>
      <p:bldP spid="48148" grpId="0"/>
      <p:bldP spid="481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14600"/>
            <a:ext cx="243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438400"/>
            <a:ext cx="26193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3c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3905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914400"/>
            <a:ext cx="8610600" cy="5562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sz="2800" b="1" dirty="0">
                <a:solidFill>
                  <a:srgbClr val="3333CC"/>
                </a:solidFill>
                <a:latin typeface="Verdana" pitchFamily="34" charset="0"/>
              </a:rPr>
              <a:t>Warm Up</a:t>
            </a:r>
            <a:endParaRPr lang="en-US" altLang="en-US" sz="2800" dirty="0">
              <a:latin typeface="Verdana" pitchFamily="34" charset="0"/>
            </a:endParaRPr>
          </a:p>
          <a:p>
            <a:endParaRPr lang="en-US" altLang="en-US" sz="800" b="1" dirty="0">
              <a:latin typeface="Verdana" pitchFamily="34" charset="0"/>
            </a:endParaRPr>
          </a:p>
          <a:p>
            <a:endParaRPr lang="en-US" altLang="en-US" sz="800" b="1" dirty="0">
              <a:latin typeface="Verdana" pitchFamily="34" charset="0"/>
            </a:endParaRPr>
          </a:p>
          <a:p>
            <a:r>
              <a:rPr lang="en-US" altLang="en-US" sz="2400" b="1" dirty="0">
                <a:latin typeface="Verdana" pitchFamily="34" charset="0"/>
              </a:rPr>
              <a:t>Write each expression using an exponent.</a:t>
            </a:r>
          </a:p>
          <a:p>
            <a:r>
              <a:rPr lang="en-US" altLang="en-US" sz="2400" b="1" dirty="0">
                <a:latin typeface="Verdana" pitchFamily="34" charset="0"/>
              </a:rPr>
              <a:t>1.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en-US" altLang="en-US" sz="2400" dirty="0">
                <a:latin typeface="Verdana" pitchFamily="34" charset="0"/>
                <a:sym typeface="Symbol" pitchFamily="18" charset="2"/>
              </a:rPr>
              <a:t>2 • 2 • 2</a:t>
            </a:r>
          </a:p>
          <a:p>
            <a:pPr>
              <a:lnSpc>
                <a:spcPct val="140000"/>
              </a:lnSpc>
            </a:pPr>
            <a:r>
              <a:rPr lang="en-US" altLang="en-US" sz="2400" b="1" dirty="0"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400" dirty="0"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2400" i="1" dirty="0">
                <a:latin typeface="Verdana" pitchFamily="34" charset="0"/>
                <a:sym typeface="Symbol" pitchFamily="18" charset="2"/>
              </a:rPr>
              <a:t>x • x • x • x</a:t>
            </a:r>
            <a:endParaRPr lang="en-US" altLang="en-US" sz="2400" dirty="0">
              <a:latin typeface="Verdana" pitchFamily="34" charset="0"/>
              <a:sym typeface="Symbol" pitchFamily="18" charset="2"/>
            </a:endParaRPr>
          </a:p>
          <a:p>
            <a:pPr>
              <a:lnSpc>
                <a:spcPct val="140000"/>
              </a:lnSpc>
            </a:pPr>
            <a:endParaRPr lang="en-US" altLang="en-US" sz="800" b="1" dirty="0">
              <a:latin typeface="Verdana" pitchFamily="34" charset="0"/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en-US" sz="2400" b="1" dirty="0">
                <a:latin typeface="Verdana" pitchFamily="34" charset="0"/>
                <a:sym typeface="Symbol" pitchFamily="18" charset="2"/>
              </a:rPr>
              <a:t>3.</a:t>
            </a:r>
            <a:r>
              <a:rPr lang="en-US" altLang="en-US" sz="2400" dirty="0">
                <a:latin typeface="Verdana" pitchFamily="34" charset="0"/>
                <a:sym typeface="Symbol" pitchFamily="18" charset="2"/>
              </a:rPr>
              <a:t> </a:t>
            </a:r>
          </a:p>
          <a:p>
            <a:endParaRPr lang="en-US" altLang="en-US" sz="2400" b="1" dirty="0">
              <a:latin typeface="Verdana" pitchFamily="34" charset="0"/>
            </a:endParaRPr>
          </a:p>
          <a:p>
            <a:r>
              <a:rPr lang="en-US" altLang="en-US" sz="2400" b="1" dirty="0">
                <a:latin typeface="Verdana" pitchFamily="34" charset="0"/>
              </a:rPr>
              <a:t>Write each expression without using an exponent.</a:t>
            </a:r>
            <a:endParaRPr lang="en-US" altLang="en-US" sz="2400" dirty="0">
              <a:latin typeface="Verdana" pitchFamily="34" charset="0"/>
            </a:endParaRPr>
          </a:p>
          <a:p>
            <a:pPr>
              <a:lnSpc>
                <a:spcPct val="140000"/>
              </a:lnSpc>
            </a:pPr>
            <a:r>
              <a:rPr lang="en-US" altLang="en-US" sz="2400" b="1" dirty="0">
                <a:latin typeface="Verdana" pitchFamily="34" charset="0"/>
              </a:rPr>
              <a:t>4. </a:t>
            </a:r>
            <a:r>
              <a:rPr lang="en-US" altLang="en-US" sz="2400" dirty="0">
                <a:latin typeface="Verdana" pitchFamily="34" charset="0"/>
              </a:rPr>
              <a:t>4</a:t>
            </a:r>
            <a:r>
              <a:rPr lang="en-US" altLang="en-US" sz="2400" baseline="30000" dirty="0">
                <a:latin typeface="Verdana" pitchFamily="34" charset="0"/>
              </a:rPr>
              <a:t>3</a:t>
            </a:r>
            <a:r>
              <a:rPr lang="en-US" altLang="en-US" sz="2400" dirty="0">
                <a:latin typeface="Verdana" pitchFamily="34" charset="0"/>
              </a:rPr>
              <a:t> </a:t>
            </a:r>
            <a:endParaRPr lang="en-US" altLang="en-US" sz="2400" dirty="0">
              <a:latin typeface="Verdana" pitchFamily="34" charset="0"/>
              <a:sym typeface="Symbol" pitchFamily="18" charset="2"/>
            </a:endParaRPr>
          </a:p>
          <a:p>
            <a:pPr>
              <a:lnSpc>
                <a:spcPct val="140000"/>
              </a:lnSpc>
            </a:pPr>
            <a:r>
              <a:rPr lang="en-US" altLang="en-US" sz="2400" b="1" dirty="0">
                <a:latin typeface="Verdana" pitchFamily="34" charset="0"/>
                <a:sym typeface="Symbol" pitchFamily="18" charset="2"/>
              </a:rPr>
              <a:t>5. </a:t>
            </a:r>
            <a:r>
              <a:rPr lang="en-US" altLang="en-US" sz="2400" i="1" dirty="0">
                <a:latin typeface="Verdana" pitchFamily="34" charset="0"/>
                <a:sym typeface="Symbol" pitchFamily="18" charset="2"/>
              </a:rPr>
              <a:t>y</a:t>
            </a:r>
            <a:r>
              <a:rPr lang="en-US" altLang="en-US" sz="2400" baseline="30000" dirty="0">
                <a:latin typeface="Verdana" pitchFamily="34" charset="0"/>
                <a:sym typeface="Symbol" pitchFamily="18" charset="2"/>
              </a:rPr>
              <a:t>2</a:t>
            </a:r>
            <a:r>
              <a:rPr lang="en-US" altLang="en-US" sz="2400" dirty="0">
                <a:latin typeface="Verdana" pitchFamily="34" charset="0"/>
                <a:sym typeface="Symbol" pitchFamily="18" charset="2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en-US" altLang="en-US" sz="2400" b="1" dirty="0">
                <a:latin typeface="Verdana" pitchFamily="34" charset="0"/>
                <a:sym typeface="Symbol" pitchFamily="18" charset="2"/>
              </a:rPr>
              <a:t>6. </a:t>
            </a:r>
            <a:r>
              <a:rPr lang="en-US" altLang="en-US" sz="2400" i="1" dirty="0">
                <a:latin typeface="Verdana" pitchFamily="34" charset="0"/>
                <a:sym typeface="Symbol" pitchFamily="18" charset="2"/>
              </a:rPr>
              <a:t>m</a:t>
            </a:r>
            <a:r>
              <a:rPr lang="en-US" altLang="en-US" sz="2400" baseline="30000" dirty="0">
                <a:latin typeface="Verdana" pitchFamily="34" charset="0"/>
                <a:sym typeface="Symbol" pitchFamily="18" charset="2"/>
              </a:rPr>
              <a:t>–4</a:t>
            </a:r>
            <a:endParaRPr lang="en-US" altLang="en-US" sz="2400" dirty="0">
              <a:latin typeface="Verdana" pitchFamily="34" charset="0"/>
              <a:sym typeface="Symbol" pitchFamily="18" charset="2"/>
            </a:endParaRPr>
          </a:p>
          <a:p>
            <a:pPr>
              <a:lnSpc>
                <a:spcPct val="140000"/>
              </a:lnSpc>
            </a:pPr>
            <a:endParaRPr lang="en-US" altLang="en-US" sz="28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62200" y="194945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Verdana" pitchFamily="34" charset="0"/>
                <a:sym typeface="Symbol" pitchFamily="18" charset="2"/>
              </a:rPr>
              <a:t>2</a:t>
            </a:r>
            <a:r>
              <a:rPr lang="en-US" sz="2400" baseline="30000">
                <a:solidFill>
                  <a:srgbClr val="FF3300"/>
                </a:solidFill>
                <a:latin typeface="Verdana" pitchFamily="34" charset="0"/>
                <a:sym typeface="Symbol" pitchFamily="18" charset="2"/>
              </a:rPr>
              <a:t>3</a:t>
            </a:r>
            <a:endParaRPr lang="en-US" sz="2400">
              <a:latin typeface="Verdana" pitchFamily="34" charset="0"/>
              <a:sym typeface="Symbol" pitchFamily="18" charset="2"/>
            </a:endParaRPr>
          </a:p>
        </p:txBody>
      </p:sp>
      <p:pic>
        <p:nvPicPr>
          <p:cNvPr id="7194" name="Picture 2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419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971800"/>
            <a:ext cx="8001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6" name="Picture 28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6900" y="3000375"/>
            <a:ext cx="13335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371600" y="4724400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4 • 4 • 4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447800" y="5181600"/>
            <a:ext cx="92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 • </a:t>
            </a:r>
            <a:r>
              <a:rPr lang="en-US" sz="2400" i="1" dirty="0">
                <a:solidFill>
                  <a:srgbClr val="FF0000"/>
                </a:solidFill>
                <a:latin typeface="Verdana" pitchFamily="34" charset="0"/>
              </a:rPr>
              <a:t>y</a:t>
            </a:r>
            <a:endParaRPr lang="en-US" sz="2400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7199" name="Picture 31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5638800"/>
            <a:ext cx="2133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7" grpId="0"/>
      <p:bldP spid="71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974725" y="990600"/>
            <a:ext cx="7940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Powers of products can be found by using the meaning of an exponent.</a:t>
            </a:r>
          </a:p>
        </p:txBody>
      </p:sp>
      <p:pic>
        <p:nvPicPr>
          <p:cNvPr id="23555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648200"/>
            <a:ext cx="863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2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8686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4: Finding Powers of Products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pic>
        <p:nvPicPr>
          <p:cNvPr id="24580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675" y="2362200"/>
            <a:ext cx="1104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7" name="Picture 1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971800"/>
            <a:ext cx="13525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1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524250"/>
            <a:ext cx="13049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9" name="Picture 1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38250" y="4057650"/>
            <a:ext cx="7429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3810000" y="30480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810000" y="4086225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pic>
        <p:nvPicPr>
          <p:cNvPr id="24586" name="Picture 22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28725" y="4800600"/>
            <a:ext cx="10382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47" name="Picture 23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00150" y="5367338"/>
            <a:ext cx="1428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3810000" y="539115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3810000" y="60198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24590" name="Text Box 28"/>
          <p:cNvSpPr txBox="1">
            <a:spLocks noChangeArrowheads="1"/>
          </p:cNvSpPr>
          <p:nvPr/>
        </p:nvSpPr>
        <p:spPr bwMode="auto">
          <a:xfrm>
            <a:off x="669925" y="2393950"/>
            <a:ext cx="53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A.</a:t>
            </a:r>
          </a:p>
        </p:txBody>
      </p:sp>
      <p:sp>
        <p:nvSpPr>
          <p:cNvPr id="24591" name="Text Box 29"/>
          <p:cNvSpPr txBox="1">
            <a:spLocks noChangeArrowheads="1"/>
          </p:cNvSpPr>
          <p:nvPr/>
        </p:nvSpPr>
        <p:spPr bwMode="auto">
          <a:xfrm>
            <a:off x="674688" y="4800600"/>
            <a:ext cx="525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B.</a:t>
            </a:r>
          </a:p>
        </p:txBody>
      </p:sp>
      <p:pic>
        <p:nvPicPr>
          <p:cNvPr id="52254" name="Picture 30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19200" y="6019800"/>
            <a:ext cx="704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1" grpId="0"/>
      <p:bldP spid="52242" grpId="0"/>
      <p:bldP spid="52248" grpId="0"/>
      <p:bldP spid="522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4: Finding Powers of Products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pic>
        <p:nvPicPr>
          <p:cNvPr id="25604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2438400"/>
            <a:ext cx="18669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8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63" y="2971800"/>
            <a:ext cx="2143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9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775" y="3590925"/>
            <a:ext cx="2095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0" name="Picture 12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1063" y="4181475"/>
            <a:ext cx="14859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1" name="Picture 13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1063" y="5562600"/>
            <a:ext cx="57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2" name="Picture 14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76300" y="4724400"/>
            <a:ext cx="1238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3810000" y="2895600"/>
            <a:ext cx="523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Product Property.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810000" y="3505200"/>
            <a:ext cx="5072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Use the Power of a Power Property.</a:t>
            </a:r>
          </a:p>
        </p:txBody>
      </p:sp>
      <p:pic>
        <p:nvPicPr>
          <p:cNvPr id="53266" name="Picture 18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63" y="4038600"/>
            <a:ext cx="23241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3810000" y="49530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Simplify.</a:t>
            </a:r>
          </a:p>
        </p:txBody>
      </p:sp>
      <p:sp>
        <p:nvSpPr>
          <p:cNvPr id="25614" name="Text Box 22"/>
          <p:cNvSpPr txBox="1">
            <a:spLocks noChangeArrowheads="1"/>
          </p:cNvSpPr>
          <p:nvPr/>
        </p:nvSpPr>
        <p:spPr bwMode="auto">
          <a:xfrm>
            <a:off x="381000" y="251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3" grpId="0"/>
      <p:bldP spid="53264" grpId="0"/>
      <p:bldP spid="532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pic>
        <p:nvPicPr>
          <p:cNvPr id="2664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295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7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133600"/>
            <a:ext cx="3352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2209800"/>
            <a:ext cx="4472609" cy="874931"/>
            <a:chOff x="304800" y="1981200"/>
            <a:chExt cx="4472609" cy="874931"/>
          </a:xfrm>
        </p:grpSpPr>
        <p:pic>
          <p:nvPicPr>
            <p:cNvPr id="27652" name="Picture 7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4400" y="1981200"/>
              <a:ext cx="3863009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61" name="Text Box 31"/>
            <p:cNvSpPr txBox="1">
              <a:spLocks noChangeArrowheads="1"/>
            </p:cNvSpPr>
            <p:nvPr/>
          </p:nvSpPr>
          <p:spPr bwMode="auto">
            <a:xfrm>
              <a:off x="304800" y="2209800"/>
              <a:ext cx="838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latin typeface="Verdana" pitchFamily="34" charset="0"/>
                </a:rPr>
                <a:t>c.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438150" y="1476365"/>
            <a:ext cx="7924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Verdana" pitchFamily="34" charset="0"/>
              </a:rPr>
              <a:t>Simplify.</a:t>
            </a:r>
            <a:endParaRPr lang="en-US" sz="2000" dirty="0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1.</a:t>
            </a:r>
            <a:r>
              <a:rPr lang="en-US" sz="2400" dirty="0">
                <a:latin typeface="Verdana" pitchFamily="34" charset="0"/>
              </a:rPr>
              <a:t> 3</a:t>
            </a:r>
            <a:r>
              <a:rPr lang="en-US" sz="2400" baseline="30000" dirty="0">
                <a:latin typeface="Verdana" pitchFamily="34" charset="0"/>
              </a:rPr>
              <a:t>2</a:t>
            </a:r>
            <a:r>
              <a:rPr lang="en-US" sz="2400" dirty="0">
                <a:cs typeface="Arial" charset="0"/>
              </a:rPr>
              <a:t>•</a:t>
            </a:r>
            <a:r>
              <a:rPr lang="en-US" sz="2400" dirty="0">
                <a:latin typeface="Verdana" pitchFamily="34" charset="0"/>
              </a:rPr>
              <a:t> 3</a:t>
            </a:r>
            <a:r>
              <a:rPr lang="en-US" sz="2400" baseline="30000" dirty="0">
                <a:latin typeface="Verdana" pitchFamily="34" charset="0"/>
              </a:rPr>
              <a:t>4</a:t>
            </a:r>
            <a:r>
              <a:rPr lang="en-US" sz="2400" dirty="0">
                <a:latin typeface="Verdana" pitchFamily="34" charset="0"/>
              </a:rPr>
              <a:t>		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3.</a:t>
            </a:r>
            <a:r>
              <a:rPr lang="en-US" sz="2400" dirty="0">
                <a:latin typeface="Verdana" pitchFamily="34" charset="0"/>
              </a:rPr>
              <a:t> </a:t>
            </a:r>
            <a:endParaRPr lang="en-US" sz="2400" dirty="0">
              <a:latin typeface="Verdana" pitchFamily="34" charset="0"/>
              <a:cs typeface="Arial" charset="0"/>
            </a:endParaRP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5.</a:t>
            </a:r>
            <a:r>
              <a:rPr lang="en-US" sz="2400" dirty="0">
                <a:latin typeface="Verdana" pitchFamily="34" charset="0"/>
              </a:rPr>
              <a:t> </a:t>
            </a:r>
            <a:endParaRPr lang="en-US" sz="2400" b="1" dirty="0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sz="2400" b="1" dirty="0">
                <a:latin typeface="Verdana" pitchFamily="34" charset="0"/>
              </a:rPr>
              <a:t>7.</a:t>
            </a:r>
            <a:r>
              <a:rPr lang="en-US" sz="2400" dirty="0">
                <a:latin typeface="Verdana" pitchFamily="34" charset="0"/>
              </a:rPr>
              <a:t> 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en-US" sz="800" dirty="0"/>
              <a:t> </a:t>
            </a:r>
          </a:p>
          <a:p>
            <a:pPr eaLnBrk="0" hangingPunct="0">
              <a:spcBef>
                <a:spcPct val="50000"/>
              </a:spcBef>
            </a:pPr>
            <a:endParaRPr lang="en-US" sz="800" dirty="0"/>
          </a:p>
        </p:txBody>
      </p:sp>
      <p:sp>
        <p:nvSpPr>
          <p:cNvPr id="28676" name="Text Box 12"/>
          <p:cNvSpPr txBox="1">
            <a:spLocks noChangeArrowheads="1"/>
          </p:cNvSpPr>
          <p:nvPr/>
        </p:nvSpPr>
        <p:spPr bwMode="auto">
          <a:xfrm>
            <a:off x="4651375" y="1933575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Verdana" pitchFamily="34" charset="0"/>
              </a:rPr>
              <a:t>2.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4657725" y="2590800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4.</a:t>
            </a:r>
          </a:p>
        </p:txBody>
      </p:sp>
      <p:pic>
        <p:nvPicPr>
          <p:cNvPr id="28678" name="Picture 1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590800"/>
            <a:ext cx="1200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1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150" y="3173413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 Box 17"/>
          <p:cNvSpPr txBox="1">
            <a:spLocks noChangeArrowheads="1"/>
          </p:cNvSpPr>
          <p:nvPr/>
        </p:nvSpPr>
        <p:spPr bwMode="auto">
          <a:xfrm>
            <a:off x="4657725" y="3276600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Verdana" pitchFamily="34" charset="0"/>
              </a:rPr>
              <a:t>6.</a:t>
            </a:r>
          </a:p>
        </p:txBody>
      </p:sp>
      <p:pic>
        <p:nvPicPr>
          <p:cNvPr id="28681" name="Picture 18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171825"/>
            <a:ext cx="13525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9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2500" y="3716338"/>
            <a:ext cx="23812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2" name="Picture 22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8450" y="2438400"/>
            <a:ext cx="723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3" name="Picture 23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95525" y="1901825"/>
            <a:ext cx="352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5" name="Rectangle 25"/>
          <p:cNvSpPr>
            <a:spLocks noChangeArrowheads="1"/>
          </p:cNvSpPr>
          <p:nvPr/>
        </p:nvSpPr>
        <p:spPr bwMode="auto">
          <a:xfrm>
            <a:off x="871538" y="2559050"/>
            <a:ext cx="89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Verdana" pitchFamily="34" charset="0"/>
              </a:rPr>
              <a:t>(</a:t>
            </a:r>
            <a:r>
              <a:rPr lang="en-US" sz="2400" i="1">
                <a:latin typeface="Verdana" pitchFamily="34" charset="0"/>
              </a:rPr>
              <a:t>x</a:t>
            </a:r>
            <a:r>
              <a:rPr lang="en-US" sz="2400" baseline="30000">
                <a:latin typeface="Verdana" pitchFamily="34" charset="0"/>
              </a:rPr>
              <a:t>3</a:t>
            </a:r>
            <a:r>
              <a:rPr lang="en-US" sz="2400">
                <a:latin typeface="Verdana" pitchFamily="34" charset="0"/>
              </a:rPr>
              <a:t>)</a:t>
            </a:r>
            <a:r>
              <a:rPr lang="en-US" sz="2400" baseline="30000">
                <a:latin typeface="Verdana" pitchFamily="34" charset="0"/>
              </a:rPr>
              <a:t>2</a:t>
            </a:r>
          </a:p>
        </p:txBody>
      </p:sp>
      <p:pic>
        <p:nvPicPr>
          <p:cNvPr id="56346" name="Picture 26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57425" y="2563813"/>
            <a:ext cx="390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7" name="Picture 27" descr="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6950" y="3187700"/>
            <a:ext cx="9239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8" name="Picture 29" descr="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38750" y="1905000"/>
            <a:ext cx="1381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50" name="Picture 30" descr="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1890713"/>
            <a:ext cx="361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51" name="Picture 31" descr="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76650" y="3654425"/>
            <a:ext cx="2667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53" name="Picture 33" descr="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91350" y="3200400"/>
            <a:ext cx="390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7788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03225" algn="l"/>
              </a:tabLst>
            </a:pPr>
            <a:r>
              <a:rPr lang="en-US" sz="2400" b="1" dirty="0" smtClean="0">
                <a:latin typeface="Verdana" pitchFamily="34" charset="0"/>
              </a:rPr>
              <a:t>8.</a:t>
            </a:r>
            <a:r>
              <a:rPr lang="en-US" sz="2400" dirty="0" smtClean="0">
                <a:latin typeface="Verdana" pitchFamily="34" charset="0"/>
              </a:rPr>
              <a:t> (2.9 </a:t>
            </a:r>
            <a:r>
              <a:rPr lang="en-US" sz="2400" dirty="0">
                <a:latin typeface="Verdana" pitchFamily="34" charset="0"/>
                <a:sym typeface="Symbol" pitchFamily="18" charset="2"/>
              </a:rPr>
              <a:t>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</a:rPr>
              <a:t>10</a:t>
            </a:r>
            <a:r>
              <a:rPr lang="en-US" sz="2400" baseline="30000" dirty="0" smtClean="0">
                <a:latin typeface="Verdana" pitchFamily="34" charset="0"/>
              </a:rPr>
              <a:t>3</a:t>
            </a:r>
            <a:r>
              <a:rPr lang="en-US" sz="2400" dirty="0" smtClean="0">
                <a:latin typeface="Verdana" pitchFamily="34" charset="0"/>
              </a:rPr>
              <a:t>)(2.3 </a:t>
            </a:r>
            <a:r>
              <a:rPr lang="en-US" sz="2400" dirty="0">
                <a:latin typeface="Verdana" pitchFamily="34" charset="0"/>
                <a:sym typeface="Symbol" pitchFamily="18" charset="2"/>
              </a:rPr>
              <a:t>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</a:rPr>
              <a:t>10</a:t>
            </a:r>
            <a:r>
              <a:rPr lang="en-US" sz="2400" baseline="30000" dirty="0" smtClean="0">
                <a:latin typeface="Verdana" pitchFamily="34" charset="0"/>
              </a:rPr>
              <a:t>2</a:t>
            </a:r>
            <a:r>
              <a:rPr lang="en-US" sz="2400" dirty="0" smtClean="0">
                <a:latin typeface="Verdana" pitchFamily="34" charset="0"/>
              </a:rPr>
              <a:t>)</a:t>
            </a:r>
            <a:endParaRPr lang="en-US" sz="2400" dirty="0">
              <a:latin typeface="Verdana" pitchFamily="34" charset="0"/>
            </a:endParaRPr>
          </a:p>
        </p:txBody>
      </p:sp>
      <p:pic>
        <p:nvPicPr>
          <p:cNvPr id="21" name="Picture 7" descr="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48200" y="4648200"/>
            <a:ext cx="2362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762000"/>
            <a:ext cx="4343400" cy="5638800"/>
            <a:chOff x="457200" y="838200"/>
            <a:chExt cx="4543425" cy="3495675"/>
          </a:xfrm>
        </p:grpSpPr>
        <p:pic>
          <p:nvPicPr>
            <p:cNvPr id="430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838200"/>
              <a:ext cx="4124325" cy="158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2286000"/>
              <a:ext cx="4543425" cy="204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762000"/>
            <a:ext cx="4343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1600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Verdana" pitchFamily="34" charset="0"/>
              </a:rPr>
              <a:t>Use multiplication properties of exponents to evaluate and simplify expressions.</a:t>
            </a:r>
            <a:r>
              <a:rPr lang="en-US" altLang="en-US" sz="3200"/>
              <a:t> </a:t>
            </a:r>
          </a:p>
        </p:txBody>
      </p:sp>
      <p:sp>
        <p:nvSpPr>
          <p:cNvPr id="409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</a:t>
            </a:r>
            <a:endParaRPr lang="en-US" altLang="en-US" sz="3600" i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748294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762000" y="1403350"/>
            <a:ext cx="7559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Products of powers with the same base can be found by writing each power as a repeated multiplication.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822325" y="4191000"/>
            <a:ext cx="7788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Verdana" pitchFamily="34" charset="0"/>
              </a:rPr>
              <a:t>Notice the relationship between the exponents in the factors and the exponents in the product </a:t>
            </a:r>
          </a:p>
          <a:p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5</a:t>
            </a:r>
            <a:r>
              <a:rPr lang="en-US" sz="2400">
                <a:latin typeface="Verdana" pitchFamily="34" charset="0"/>
              </a:rPr>
              <a:t> + 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 = 7.</a:t>
            </a:r>
          </a:p>
        </p:txBody>
      </p: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75152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61288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" y="36576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multiplying number with the same base add their exponents.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Remember every # has an exponent.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1: Finding Products of Powers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403225" y="2057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A.</a:t>
            </a:r>
          </a:p>
        </p:txBody>
      </p:sp>
      <p:pic>
        <p:nvPicPr>
          <p:cNvPr id="9221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2079625"/>
            <a:ext cx="962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908425" y="2819400"/>
            <a:ext cx="531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Since the powers have the same base, keep the base and add the exponents.</a:t>
            </a:r>
          </a:p>
        </p:txBody>
      </p:sp>
      <p:grpSp>
        <p:nvGrpSpPr>
          <p:cNvPr id="35874" name="Group 34"/>
          <p:cNvGrpSpPr>
            <a:grpSpLocks/>
          </p:cNvGrpSpPr>
          <p:nvPr/>
        </p:nvGrpSpPr>
        <p:grpSpPr bwMode="auto">
          <a:xfrm>
            <a:off x="1009650" y="2541588"/>
            <a:ext cx="852488" cy="1428750"/>
            <a:chOff x="636" y="1601"/>
            <a:chExt cx="537" cy="900"/>
          </a:xfrm>
        </p:grpSpPr>
        <p:pic>
          <p:nvPicPr>
            <p:cNvPr id="9234" name="Picture 16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2255"/>
              <a:ext cx="20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5" name="Picture 17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2" y="1922"/>
              <a:ext cx="396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6" name="Picture 18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9" y="1601"/>
              <a:ext cx="5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4" name="Text Box 20"/>
          <p:cNvSpPr txBox="1">
            <a:spLocks noChangeArrowheads="1"/>
          </p:cNvSpPr>
          <p:nvPr/>
        </p:nvSpPr>
        <p:spPr bwMode="auto">
          <a:xfrm>
            <a:off x="403225" y="40386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B.</a:t>
            </a:r>
          </a:p>
        </p:txBody>
      </p:sp>
      <p:grpSp>
        <p:nvGrpSpPr>
          <p:cNvPr id="35876" name="Group 36"/>
          <p:cNvGrpSpPr>
            <a:grpSpLocks/>
          </p:cNvGrpSpPr>
          <p:nvPr/>
        </p:nvGrpSpPr>
        <p:grpSpPr bwMode="auto">
          <a:xfrm>
            <a:off x="990600" y="5505450"/>
            <a:ext cx="2028825" cy="895350"/>
            <a:chOff x="624" y="3468"/>
            <a:chExt cx="1278" cy="564"/>
          </a:xfrm>
        </p:grpSpPr>
        <p:pic>
          <p:nvPicPr>
            <p:cNvPr id="9232" name="Picture 25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4" y="3468"/>
              <a:ext cx="127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26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2" y="3756"/>
              <a:ext cx="60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875" name="Group 35"/>
          <p:cNvGrpSpPr>
            <a:grpSpLocks/>
          </p:cNvGrpSpPr>
          <p:nvPr/>
        </p:nvGrpSpPr>
        <p:grpSpPr bwMode="auto">
          <a:xfrm>
            <a:off x="995363" y="4495800"/>
            <a:ext cx="2638425" cy="928688"/>
            <a:chOff x="627" y="2832"/>
            <a:chExt cx="1662" cy="585"/>
          </a:xfrm>
        </p:grpSpPr>
        <p:pic>
          <p:nvPicPr>
            <p:cNvPr id="9230" name="Picture 28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30" y="2832"/>
              <a:ext cx="127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29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27" y="3141"/>
              <a:ext cx="1662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3908425" y="4724400"/>
            <a:ext cx="523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3908425" y="5754688"/>
            <a:ext cx="504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 the exponents of powers with the same base.</a:t>
            </a:r>
          </a:p>
        </p:txBody>
      </p:sp>
      <p:pic>
        <p:nvPicPr>
          <p:cNvPr id="9229" name="Picture 37" descr="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14400" y="4062413"/>
            <a:ext cx="2105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5" grpId="0"/>
      <p:bldP spid="35872" grpId="0"/>
      <p:bldP spid="358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Simplify.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1: Finding Products of Powers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31825" y="19812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</a:t>
            </a:r>
          </a:p>
        </p:txBody>
      </p:sp>
      <p:pic>
        <p:nvPicPr>
          <p:cNvPr id="10245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08188"/>
            <a:ext cx="14859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94" name="Group 30"/>
          <p:cNvGrpSpPr>
            <a:grpSpLocks/>
          </p:cNvGrpSpPr>
          <p:nvPr/>
        </p:nvGrpSpPr>
        <p:grpSpPr bwMode="auto">
          <a:xfrm>
            <a:off x="1204913" y="2484438"/>
            <a:ext cx="1752600" cy="885825"/>
            <a:chOff x="759" y="1565"/>
            <a:chExt cx="1104" cy="558"/>
          </a:xfrm>
        </p:grpSpPr>
        <p:pic>
          <p:nvPicPr>
            <p:cNvPr id="10262" name="Picture 12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565"/>
              <a:ext cx="89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3" name="Picture 14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" y="1847"/>
              <a:ext cx="110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895" name="Group 31"/>
          <p:cNvGrpSpPr>
            <a:grpSpLocks/>
          </p:cNvGrpSpPr>
          <p:nvPr/>
        </p:nvGrpSpPr>
        <p:grpSpPr bwMode="auto">
          <a:xfrm>
            <a:off x="1109663" y="3367088"/>
            <a:ext cx="1004887" cy="833437"/>
            <a:chOff x="699" y="2121"/>
            <a:chExt cx="633" cy="525"/>
          </a:xfrm>
        </p:grpSpPr>
        <p:pic>
          <p:nvPicPr>
            <p:cNvPr id="10260" name="Picture 15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" y="2121"/>
              <a:ext cx="63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1" name="Picture 16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99" y="2370"/>
              <a:ext cx="48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48" name="Picture 17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09663" y="4210050"/>
            <a:ext cx="1638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18"/>
          <p:cNvSpPr txBox="1">
            <a:spLocks noChangeArrowheads="1"/>
          </p:cNvSpPr>
          <p:nvPr/>
        </p:nvSpPr>
        <p:spPr bwMode="auto">
          <a:xfrm>
            <a:off x="638175" y="41910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D.</a:t>
            </a:r>
          </a:p>
        </p:txBody>
      </p:sp>
      <p:grpSp>
        <p:nvGrpSpPr>
          <p:cNvPr id="36897" name="Group 33"/>
          <p:cNvGrpSpPr>
            <a:grpSpLocks/>
          </p:cNvGrpSpPr>
          <p:nvPr/>
        </p:nvGrpSpPr>
        <p:grpSpPr bwMode="auto">
          <a:xfrm>
            <a:off x="1081088" y="4591050"/>
            <a:ext cx="1990725" cy="895350"/>
            <a:chOff x="681" y="2892"/>
            <a:chExt cx="1254" cy="564"/>
          </a:xfrm>
        </p:grpSpPr>
        <p:pic>
          <p:nvPicPr>
            <p:cNvPr id="10258" name="Picture 19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81" y="3180"/>
              <a:ext cx="125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9" name="Picture 21" descr="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90" y="2892"/>
              <a:ext cx="105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896" name="Group 32"/>
          <p:cNvGrpSpPr>
            <a:grpSpLocks/>
          </p:cNvGrpSpPr>
          <p:nvPr/>
        </p:nvGrpSpPr>
        <p:grpSpPr bwMode="auto">
          <a:xfrm>
            <a:off x="1090613" y="5486400"/>
            <a:ext cx="1266825" cy="838200"/>
            <a:chOff x="687" y="3456"/>
            <a:chExt cx="798" cy="528"/>
          </a:xfrm>
        </p:grpSpPr>
        <p:pic>
          <p:nvPicPr>
            <p:cNvPr id="10256" name="Picture 22" descr="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87" y="3456"/>
              <a:ext cx="79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7" name="Text Box 23"/>
            <p:cNvSpPr txBox="1">
              <a:spLocks noChangeArrowheads="1"/>
            </p:cNvSpPr>
            <p:nvPr/>
          </p:nvSpPr>
          <p:spPr bwMode="auto">
            <a:xfrm>
              <a:off x="699" y="369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1</a:t>
              </a:r>
            </a:p>
          </p:txBody>
        </p:sp>
      </p:grp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643313" y="2209800"/>
            <a:ext cx="523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powers with the same base together.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643313" y="3124200"/>
            <a:ext cx="5121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/>
            <a:r>
              <a:rPr lang="en-US" sz="2400" i="1">
                <a:solidFill>
                  <a:srgbClr val="3333FF"/>
                </a:solidFill>
              </a:rPr>
              <a:t>Add the exponents of powers with the same base.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643313" y="4648200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</a:rPr>
              <a:t>Group the positive exponents and add since they have the same base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3643313" y="5715000"/>
            <a:ext cx="2760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33FF"/>
                </a:solidFill>
              </a:rPr>
              <a:t>Add the like bases.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9" grpId="0"/>
      <p:bldP spid="36890" grpId="0"/>
      <p:bldP spid="36892" grpId="0"/>
      <p:bldP spid="368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630</Words>
  <Application>Microsoft Office PowerPoint</Application>
  <PresentationFormat>On-screen Show (4:3)</PresentationFormat>
  <Paragraphs>120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Verdana</vt:lpstr>
      <vt:lpstr>Arial Black</vt:lpstr>
      <vt:lpstr>Times New Roman</vt:lpstr>
      <vt:lpstr>Symbol</vt:lpstr>
      <vt:lpstr>Times</vt:lpstr>
      <vt:lpstr>Arial MT Bl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 </cp:lastModifiedBy>
  <cp:revision>78</cp:revision>
  <dcterms:created xsi:type="dcterms:W3CDTF">2002-10-14T18:20:28Z</dcterms:created>
  <dcterms:modified xsi:type="dcterms:W3CDTF">2013-01-16T02:35:47Z</dcterms:modified>
</cp:coreProperties>
</file>